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9" r:id="rId2"/>
    <p:sldId id="256" r:id="rId3"/>
    <p:sldId id="257" r:id="rId4"/>
    <p:sldId id="258" r:id="rId5"/>
    <p:sldId id="272" r:id="rId6"/>
    <p:sldId id="260" r:id="rId7"/>
    <p:sldId id="273" r:id="rId8"/>
    <p:sldId id="261" r:id="rId9"/>
    <p:sldId id="262" r:id="rId10"/>
    <p:sldId id="274" r:id="rId11"/>
    <p:sldId id="263" r:id="rId12"/>
    <p:sldId id="264" r:id="rId13"/>
    <p:sldId id="275" r:id="rId14"/>
    <p:sldId id="265" r:id="rId15"/>
    <p:sldId id="266" r:id="rId16"/>
    <p:sldId id="276" r:id="rId17"/>
    <p:sldId id="280" r:id="rId18"/>
    <p:sldId id="267" r:id="rId19"/>
    <p:sldId id="281" r:id="rId20"/>
    <p:sldId id="268" r:id="rId21"/>
    <p:sldId id="269" r:id="rId22"/>
    <p:sldId id="282" r:id="rId23"/>
    <p:sldId id="270" r:id="rId24"/>
    <p:sldId id="278" r:id="rId25"/>
    <p:sldId id="279" r:id="rId26"/>
    <p:sldId id="27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AEB5"/>
    <a:srgbClr val="9933FF"/>
    <a:srgbClr val="37006E"/>
    <a:srgbClr val="003399"/>
    <a:srgbClr val="009900"/>
    <a:srgbClr val="006600"/>
    <a:srgbClr val="6600CC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660" y="-14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2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4D504E5-DC54-4C64-9765-65EEC8D5B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E0630-E326-4756-84D7-2362C2A8EEE1}" type="slidenum">
              <a:rPr lang="en-US"/>
              <a:pPr/>
              <a:t>6</a:t>
            </a:fld>
            <a:endParaRPr 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504E5-DC54-4C64-9765-65EEC8D5BF2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C6A6F-6F37-467C-9297-205C98059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2A2E5-9C03-44CB-A9AE-CCB97F27F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072AA-5D6C-4151-ACFC-7441EE400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3C8AB-3456-4C31-ACCA-78874E5B7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05739-B12F-46C7-B5D4-8F3711BAD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BF973-E887-4D60-88D6-1BC16C7F8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C8D8D-81CC-42BB-BA67-962933D9F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9968F-7F39-45F7-96AB-08874E332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8C179-21A7-41A2-8D3F-0D8A6BD1E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FC4DB-B38F-459D-AB61-ABB24E5BB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53E0E-E601-4787-9D05-78F209B3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5131B-7CB3-43C1-98A8-FAAB11F5F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E7176-B759-4652-BC8E-FEB4A365A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086E-2219-4D1D-84E1-5304A6481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00CC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8753D4-B909-40CA-9710-050694C28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k-12fellows.missouristate.edu/8th%20grade%20Powerpoints/H2ORB.avi" TargetMode="External"/><Relationship Id="rId3" Type="http://schemas.openxmlformats.org/officeDocument/2006/relationships/notesSlide" Target="../notesSlides/notesSlide13.xml"/><Relationship Id="rId7" Type="http://schemas.openxmlformats.org/officeDocument/2006/relationships/hyperlink" Target="http://www.gk-12fellows.missouristate.edu/8th%20grade%20Powerpoints/H2OK.avi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http://www.gk-12fellows.missouristate.edu/8th%20grade%20Powerpoints/H2ONA.avi" TargetMode="External"/><Relationship Id="rId5" Type="http://schemas.openxmlformats.org/officeDocument/2006/relationships/hyperlink" Target="http://www.gk-12fellows.missouristate.edu/8th%20grade%20Powerpoints/H2OLI.avi" TargetMode="External"/><Relationship Id="rId4" Type="http://schemas.openxmlformats.org/officeDocument/2006/relationships/image" Target="../media/image9.png"/><Relationship Id="rId9" Type="http://schemas.openxmlformats.org/officeDocument/2006/relationships/hyperlink" Target="http://www.gk-12fellows.missouristate.edu/8th%20grade%20Powerpoints/H2OCS.avi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5.jpeg"/><Relationship Id="rId4" Type="http://schemas.openxmlformats.org/officeDocument/2006/relationships/hyperlink" Target="http://www.ehlenberger.com/contents.htm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sp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The </a:t>
            </a:r>
            <a:r>
              <a:rPr lang="en-US" sz="3600" b="1" smtClean="0">
                <a:solidFill>
                  <a:schemeClr val="bg1"/>
                </a:solidFill>
              </a:rPr>
              <a:t>period 4</a:t>
            </a:r>
            <a:r>
              <a:rPr lang="en-US" sz="3600" smtClean="0">
                <a:solidFill>
                  <a:schemeClr val="bg1"/>
                </a:solidFill>
              </a:rPr>
              <a:t> atoms each have </a:t>
            </a:r>
            <a:r>
              <a:rPr lang="en-US" sz="3600" b="1" smtClean="0">
                <a:solidFill>
                  <a:schemeClr val="bg1"/>
                </a:solidFill>
              </a:rPr>
              <a:t>4 electron</a:t>
            </a:r>
            <a:r>
              <a:rPr lang="en-US" sz="3600" smtClean="0">
                <a:solidFill>
                  <a:schemeClr val="bg1"/>
                </a:solidFill>
              </a:rPr>
              <a:t> </a:t>
            </a:r>
            <a:r>
              <a:rPr lang="en-US" sz="3600" b="1" smtClean="0">
                <a:solidFill>
                  <a:schemeClr val="bg1"/>
                </a:solidFill>
              </a:rPr>
              <a:t>containing shells</a:t>
            </a:r>
            <a:endParaRPr lang="en-US" sz="3600" smtClean="0"/>
          </a:p>
        </p:txBody>
      </p:sp>
      <p:pic>
        <p:nvPicPr>
          <p:cNvPr id="11267" name="Picture 4" descr="period4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600200"/>
            <a:ext cx="7391400" cy="504825"/>
          </a:xfrm>
          <a:noFill/>
        </p:spPr>
      </p:pic>
      <p:pic>
        <p:nvPicPr>
          <p:cNvPr id="55303" name="Picture 7" descr="k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2362200"/>
            <a:ext cx="2895600" cy="2735263"/>
          </a:xfrm>
          <a:noFill/>
        </p:spPr>
      </p:pic>
      <p:pic>
        <p:nvPicPr>
          <p:cNvPr id="55305" name="Picture 9" descr="fe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819400" y="3581400"/>
            <a:ext cx="2971800" cy="2806700"/>
          </a:xfrm>
          <a:noFill/>
        </p:spPr>
      </p:pic>
      <p:pic>
        <p:nvPicPr>
          <p:cNvPr id="55307" name="Picture 11" descr="kr"/>
          <p:cNvPicPr>
            <a:picLocks noChangeAspect="1" noChangeArrowheads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5791200" y="2362200"/>
            <a:ext cx="3048000" cy="2879725"/>
          </a:xfrm>
          <a:noFill/>
        </p:spPr>
      </p:pic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304800" y="5091113"/>
            <a:ext cx="25146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K (Potassium)    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       Atom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3200400" y="6400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Fe (Iron) Atom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6477000" y="5243513"/>
            <a:ext cx="2590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Kr (Krypton)     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       Atom</a:t>
            </a:r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H="1">
            <a:off x="2590800" y="2743200"/>
            <a:ext cx="609600" cy="533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4038600" y="2971800"/>
            <a:ext cx="0" cy="838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5029200" y="2743200"/>
            <a:ext cx="1143000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3429000" y="243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4</a:t>
            </a:r>
            <a:r>
              <a:rPr lang="en-US" sz="2400" b="1" baseline="30000">
                <a:solidFill>
                  <a:schemeClr val="bg1"/>
                </a:solidFill>
              </a:rPr>
              <a:t>th</a:t>
            </a:r>
            <a:r>
              <a:rPr lang="en-US" sz="2400" b="1">
                <a:solidFill>
                  <a:schemeClr val="bg1"/>
                </a:solidFill>
              </a:rPr>
              <a:t> Shell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2" grpId="0"/>
      <p:bldP spid="55313" grpId="0"/>
      <p:bldP spid="55315" grpId="0"/>
      <p:bldP spid="55316" grpId="0" animBg="1"/>
      <p:bldP spid="55317" grpId="0" animBg="1"/>
      <p:bldP spid="55318" grpId="0" animBg="1"/>
      <p:bldP spid="553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Each group has distinct properties</a:t>
            </a:r>
            <a:endParaRPr 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 periodic Table is divided into several groups based on the properties of different atoms.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2590800" y="161925"/>
            <a:ext cx="556260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Alkali Metals</a:t>
            </a:r>
          </a:p>
          <a:p>
            <a:pPr>
              <a:spcBef>
                <a:spcPct val="50000"/>
              </a:spcBef>
            </a:pPr>
            <a:endParaRPr lang="en-US" sz="3600" b="1"/>
          </a:p>
          <a:p>
            <a:pPr>
              <a:spcBef>
                <a:spcPct val="50000"/>
              </a:spcBef>
            </a:pPr>
            <a:r>
              <a:rPr lang="en-US" sz="3600" b="1"/>
              <a:t>Soft, silvery colored metals 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Very reactive!!!</a:t>
            </a:r>
          </a:p>
          <a:p>
            <a:pPr>
              <a:spcBef>
                <a:spcPct val="50000"/>
              </a:spcBef>
            </a:pPr>
            <a:endParaRPr lang="en-US" sz="3600" b="1"/>
          </a:p>
          <a:p>
            <a:pPr>
              <a:spcBef>
                <a:spcPct val="50000"/>
              </a:spcBef>
            </a:pPr>
            <a:endParaRPr lang="en-US" sz="3600" b="1"/>
          </a:p>
          <a:p>
            <a:pPr>
              <a:spcBef>
                <a:spcPct val="50000"/>
              </a:spcBef>
            </a:pPr>
            <a:endParaRPr lang="en-US" sz="3600"/>
          </a:p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13315" name="Line 9"/>
          <p:cNvSpPr>
            <a:spLocks noChangeShapeType="1"/>
          </p:cNvSpPr>
          <p:nvPr/>
        </p:nvSpPr>
        <p:spPr bwMode="auto">
          <a:xfrm flipH="1">
            <a:off x="1371600" y="685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Comment 12"/>
          <p:cNvSpPr>
            <a:spLocks noChangeArrowheads="1"/>
          </p:cNvSpPr>
          <p:nvPr/>
        </p:nvSpPr>
        <p:spPr bwMode="auto">
          <a:xfrm>
            <a:off x="-2590800" y="0"/>
            <a:ext cx="1828800" cy="147478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/>
              <a:t>http://www.lyon.edu/webdata/Users/DMcDowell/GenChem/alkalishow.html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2238"/>
            <a:ext cx="7696200" cy="792162"/>
          </a:xfrm>
        </p:spPr>
        <p:txBody>
          <a:bodyPr/>
          <a:lstStyle/>
          <a:p>
            <a:pPr eaLnBrk="1" hangingPunct="1"/>
            <a:r>
              <a:rPr lang="en-US" sz="3600" b="1" smtClean="0"/>
              <a:t>Alkali Metals reacting with water: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17638"/>
            <a:ext cx="4724400" cy="2925762"/>
          </a:xfrm>
        </p:spPr>
        <p:txBody>
          <a:bodyPr/>
          <a:lstStyle/>
          <a:p>
            <a:pPr eaLnBrk="1" hangingPunct="1"/>
            <a:r>
              <a:rPr lang="en-US" b="1" smtClean="0">
                <a:hlinkClick r:id="rId5" action="ppaction://hlinkfile"/>
              </a:rPr>
              <a:t>Li (Lithium)</a:t>
            </a:r>
            <a:endParaRPr lang="en-US" b="1" smtClean="0"/>
          </a:p>
          <a:p>
            <a:pPr eaLnBrk="1" hangingPunct="1"/>
            <a:r>
              <a:rPr lang="en-US" b="1" smtClean="0">
                <a:hlinkClick r:id="rId6" action="ppaction://hlinkfile"/>
              </a:rPr>
              <a:t>Na (Sodium)</a:t>
            </a:r>
            <a:endParaRPr lang="en-US" b="1" smtClean="0"/>
          </a:p>
          <a:p>
            <a:pPr eaLnBrk="1" hangingPunct="1"/>
            <a:r>
              <a:rPr lang="en-US" b="1" smtClean="0">
                <a:hlinkClick r:id="rId7" action="ppaction://hlinkfile"/>
              </a:rPr>
              <a:t>K (Potassium)</a:t>
            </a:r>
            <a:endParaRPr lang="en-US" b="1" smtClean="0"/>
          </a:p>
          <a:p>
            <a:pPr eaLnBrk="1" hangingPunct="1"/>
            <a:r>
              <a:rPr lang="en-US" b="1" smtClean="0">
                <a:hlinkClick r:id="rId8" action="ppaction://hlinkfile"/>
              </a:rPr>
              <a:t>Rb (Rubidium)</a:t>
            </a:r>
            <a:endParaRPr lang="en-US" b="1" smtClean="0"/>
          </a:p>
          <a:p>
            <a:pPr eaLnBrk="1" hangingPunct="1"/>
            <a:r>
              <a:rPr lang="en-US" b="1" smtClean="0">
                <a:hlinkClick r:id="rId9" action="ppaction://hlinkfile"/>
              </a:rPr>
              <a:t>Cs (Cesium)</a:t>
            </a:r>
            <a:endParaRPr lang="en-US" smtClean="0">
              <a:hlinkClick r:id="rId5" action="ppaction://hlinkfile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581400" y="4343400"/>
            <a:ext cx="4953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What would you expect from Francium?!?!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 flipH="1">
            <a:off x="1676400" y="4648200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2590800" y="174625"/>
            <a:ext cx="54102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Alkaline Earth Metals</a:t>
            </a:r>
          </a:p>
          <a:p>
            <a:pPr>
              <a:spcBef>
                <a:spcPct val="50000"/>
              </a:spcBef>
            </a:pPr>
            <a:endParaRPr lang="en-US" sz="3600" b="1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3" name="Line 9"/>
          <p:cNvSpPr>
            <a:spLocks noChangeShapeType="1"/>
          </p:cNvSpPr>
          <p:nvPr/>
        </p:nvSpPr>
        <p:spPr bwMode="auto">
          <a:xfrm flipH="1">
            <a:off x="1295400" y="533400"/>
            <a:ext cx="1219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10"/>
          <p:cNvSpPr txBox="1">
            <a:spLocks noChangeArrowheads="1"/>
          </p:cNvSpPr>
          <p:nvPr/>
        </p:nvSpPr>
        <p:spPr bwMode="auto">
          <a:xfrm>
            <a:off x="2057400" y="1524000"/>
            <a:ext cx="6248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Silvery-White Metals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Fairly reactive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Many are found in rocks in the earth’s crust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8"/>
          <p:cNvSpPr txBox="1">
            <a:spLocks noChangeArrowheads="1"/>
          </p:cNvSpPr>
          <p:nvPr/>
        </p:nvSpPr>
        <p:spPr bwMode="auto">
          <a:xfrm>
            <a:off x="0" y="457200"/>
            <a:ext cx="49530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Transition Metals</a:t>
            </a:r>
          </a:p>
          <a:p>
            <a:pPr>
              <a:spcBef>
                <a:spcPct val="50000"/>
              </a:spcBef>
            </a:pPr>
            <a:endParaRPr lang="en-US" sz="3600" b="1"/>
          </a:p>
          <a:p>
            <a:pPr>
              <a:spcBef>
                <a:spcPct val="50000"/>
              </a:spcBef>
            </a:pPr>
            <a:endParaRPr lang="en-US" sz="3600" b="1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387" name="Text Box 9"/>
          <p:cNvSpPr txBox="1">
            <a:spLocks noChangeArrowheads="1"/>
          </p:cNvSpPr>
          <p:nvPr/>
        </p:nvSpPr>
        <p:spPr bwMode="auto">
          <a:xfrm>
            <a:off x="4419600" y="5118100"/>
            <a:ext cx="5334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Malleable (easily bent/hammered into wires or sheets)</a:t>
            </a:r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0" y="5118100"/>
            <a:ext cx="3962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Most are good Conductors of electricity</a:t>
            </a:r>
          </a:p>
        </p:txBody>
      </p:sp>
      <p:sp>
        <p:nvSpPr>
          <p:cNvPr id="16389" name="Line 11"/>
          <p:cNvSpPr>
            <a:spLocks noChangeShapeType="1"/>
          </p:cNvSpPr>
          <p:nvPr/>
        </p:nvSpPr>
        <p:spPr bwMode="auto">
          <a:xfrm>
            <a:off x="1143000" y="1524000"/>
            <a:ext cx="1524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How many things can you think of that have Transition Metals in them?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 descr="bmw-nice-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09600"/>
            <a:ext cx="22653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5" descr="114874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609600"/>
            <a:ext cx="23717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2" name="Picture 6" descr="6030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3528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8" descr="1145413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0913" y="1828800"/>
            <a:ext cx="1766887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9" descr="1013305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3581400"/>
            <a:ext cx="33528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533400" y="685800"/>
            <a:ext cx="4648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Metalloids </a:t>
            </a:r>
            <a:r>
              <a:rPr lang="en-US" sz="3600"/>
              <a:t>lie on either side of these “stairsteps”</a:t>
            </a:r>
            <a:endParaRPr lang="en-US"/>
          </a:p>
        </p:txBody>
      </p:sp>
      <p:sp>
        <p:nvSpPr>
          <p:cNvPr id="19459" name="Line 9"/>
          <p:cNvSpPr>
            <a:spLocks noChangeShapeType="1"/>
          </p:cNvSpPr>
          <p:nvPr/>
        </p:nvSpPr>
        <p:spPr bwMode="auto">
          <a:xfrm>
            <a:off x="4419600" y="1143000"/>
            <a:ext cx="1219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10"/>
          <p:cNvSpPr txBox="1">
            <a:spLocks noChangeArrowheads="1"/>
          </p:cNvSpPr>
          <p:nvPr/>
        </p:nvSpPr>
        <p:spPr bwMode="auto">
          <a:xfrm>
            <a:off x="381000" y="1371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1" name="Text Box 11"/>
          <p:cNvSpPr txBox="1">
            <a:spLocks noChangeArrowheads="1"/>
          </p:cNvSpPr>
          <p:nvPr/>
        </p:nvSpPr>
        <p:spPr bwMode="auto">
          <a:xfrm>
            <a:off x="304800" y="3276600"/>
            <a:ext cx="59436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They share properties with both metals and non-metals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Si (Silicon) and Ge (Germanium) are very important “semi-conductors”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</a:rPr>
              <a:t>What are semiconductors used in?</a:t>
            </a:r>
            <a:endParaRPr lang="en-US" sz="2400">
              <a:latin typeface="Times New Roman" pitchFamily="18" charset="0"/>
            </a:endParaRPr>
          </a:p>
        </p:txBody>
      </p:sp>
      <p:pic>
        <p:nvPicPr>
          <p:cNvPr id="66563" name="Picture 3" descr="gal_p_series_m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95400"/>
            <a:ext cx="3619500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 descr="dimen_2300LE_seri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200400"/>
            <a:ext cx="37338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5" descr="1145273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4419600"/>
            <a:ext cx="268287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6" name="Picture 6" descr="129577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1219200"/>
            <a:ext cx="2209800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Elements are arranged: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09600" y="1676400"/>
            <a:ext cx="4478338" cy="2971800"/>
            <a:chOff x="384" y="1056"/>
            <a:chExt cx="2821" cy="1872"/>
          </a:xfrm>
        </p:grpSpPr>
        <p:sp>
          <p:nvSpPr>
            <p:cNvPr id="3079" name="Text Box 26"/>
            <p:cNvSpPr txBox="1">
              <a:spLocks noChangeArrowheads="1"/>
            </p:cNvSpPr>
            <p:nvPr/>
          </p:nvSpPr>
          <p:spPr bwMode="auto">
            <a:xfrm>
              <a:off x="384" y="1152"/>
              <a:ext cx="24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</a:rPr>
                <a:t>Vertically into</a:t>
              </a:r>
              <a:r>
                <a:rPr lang="en-US" sz="2800">
                  <a:solidFill>
                    <a:schemeClr val="accent1"/>
                  </a:solidFill>
                </a:rPr>
                <a:t> </a:t>
              </a:r>
              <a:r>
                <a:rPr lang="en-US" sz="2800" b="1">
                  <a:solidFill>
                    <a:schemeClr val="bg1"/>
                  </a:solidFill>
                </a:rPr>
                <a:t>Groups</a:t>
              </a:r>
            </a:p>
          </p:txBody>
        </p:sp>
        <p:pic>
          <p:nvPicPr>
            <p:cNvPr id="3080" name="Picture 27" descr="group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" y="1056"/>
              <a:ext cx="27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33400" y="5105400"/>
            <a:ext cx="8077200" cy="1123950"/>
            <a:chOff x="336" y="3216"/>
            <a:chExt cx="5088" cy="708"/>
          </a:xfrm>
        </p:grpSpPr>
        <p:sp>
          <p:nvSpPr>
            <p:cNvPr id="3077" name="Text Box 23"/>
            <p:cNvSpPr txBox="1">
              <a:spLocks noChangeArrowheads="1"/>
            </p:cNvSpPr>
            <p:nvPr/>
          </p:nvSpPr>
          <p:spPr bwMode="auto">
            <a:xfrm>
              <a:off x="336" y="3216"/>
              <a:ext cx="26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</a:rPr>
                <a:t>Horizontally Into</a:t>
              </a:r>
              <a:r>
                <a:rPr lang="en-US" sz="2800">
                  <a:solidFill>
                    <a:schemeClr val="accent1"/>
                  </a:solidFill>
                </a:rPr>
                <a:t> </a:t>
              </a:r>
              <a:r>
                <a:rPr lang="en-US" sz="2800" b="1">
                  <a:solidFill>
                    <a:schemeClr val="bg1"/>
                  </a:solidFill>
                </a:rPr>
                <a:t>Periods</a:t>
              </a:r>
            </a:p>
          </p:txBody>
        </p:sp>
        <p:pic>
          <p:nvPicPr>
            <p:cNvPr id="3078" name="Picture 28" descr="period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2" y="3600"/>
              <a:ext cx="475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8"/>
          <p:cNvSpPr txBox="1">
            <a:spLocks noChangeArrowheads="1"/>
          </p:cNvSpPr>
          <p:nvPr/>
        </p:nvSpPr>
        <p:spPr bwMode="auto">
          <a:xfrm>
            <a:off x="2286000" y="5334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Nonmetals</a:t>
            </a:r>
            <a:endParaRPr lang="en-US"/>
          </a:p>
        </p:txBody>
      </p:sp>
      <p:sp>
        <p:nvSpPr>
          <p:cNvPr id="21507" name="Line 9"/>
          <p:cNvSpPr>
            <a:spLocks noChangeShapeType="1"/>
          </p:cNvSpPr>
          <p:nvPr/>
        </p:nvSpPr>
        <p:spPr bwMode="auto">
          <a:xfrm flipH="1">
            <a:off x="1143000" y="457200"/>
            <a:ext cx="1066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Line 10"/>
          <p:cNvSpPr>
            <a:spLocks noChangeShapeType="1"/>
          </p:cNvSpPr>
          <p:nvPr/>
        </p:nvSpPr>
        <p:spPr bwMode="auto">
          <a:xfrm>
            <a:off x="5181600" y="8382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11"/>
          <p:cNvSpPr txBox="1">
            <a:spLocks noChangeArrowheads="1"/>
          </p:cNvSpPr>
          <p:nvPr/>
        </p:nvSpPr>
        <p:spPr bwMode="auto">
          <a:xfrm>
            <a:off x="1524000" y="2590800"/>
            <a:ext cx="46482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Brittle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Do not conduct electricity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8"/>
          <p:cNvSpPr txBox="1">
            <a:spLocks noChangeArrowheads="1"/>
          </p:cNvSpPr>
          <p:nvPr/>
        </p:nvSpPr>
        <p:spPr bwMode="auto">
          <a:xfrm>
            <a:off x="1752600" y="2743200"/>
            <a:ext cx="3962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Most are Poisonous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Fairly reactive</a:t>
            </a:r>
            <a:endParaRPr lang="en-US"/>
          </a:p>
        </p:txBody>
      </p:sp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1981200" y="762000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Halogens</a:t>
            </a:r>
            <a:endParaRPr lang="en-US" sz="3600"/>
          </a:p>
        </p:txBody>
      </p:sp>
      <p:sp>
        <p:nvSpPr>
          <p:cNvPr id="22532" name="Line 10"/>
          <p:cNvSpPr>
            <a:spLocks noChangeShapeType="1"/>
          </p:cNvSpPr>
          <p:nvPr/>
        </p:nvSpPr>
        <p:spPr bwMode="auto">
          <a:xfrm>
            <a:off x="5181600" y="914400"/>
            <a:ext cx="2133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38200" y="1092200"/>
            <a:ext cx="77724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</a:rPr>
              <a:t>Chlorine Gas was used as a chemical weapon during World War I.</a:t>
            </a:r>
          </a:p>
          <a:p>
            <a:pPr>
              <a:spcBef>
                <a:spcPct val="50000"/>
              </a:spcBef>
            </a:pPr>
            <a:endParaRPr lang="en-US" sz="36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</a:rPr>
              <a:t>It was used by the Nazis in World War II.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8"/>
          <p:cNvSpPr txBox="1">
            <a:spLocks noChangeArrowheads="1"/>
          </p:cNvSpPr>
          <p:nvPr/>
        </p:nvSpPr>
        <p:spPr bwMode="auto">
          <a:xfrm>
            <a:off x="1905000" y="2514600"/>
            <a:ext cx="4724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Unreactive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Gases at room temperature</a:t>
            </a:r>
            <a:endParaRPr lang="en-US"/>
          </a:p>
        </p:txBody>
      </p:sp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3124200" y="609600"/>
            <a:ext cx="548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Noble Gases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0" name="Line 11"/>
          <p:cNvSpPr>
            <a:spLocks noChangeShapeType="1"/>
          </p:cNvSpPr>
          <p:nvPr/>
        </p:nvSpPr>
        <p:spPr bwMode="auto">
          <a:xfrm>
            <a:off x="5867400" y="990600"/>
            <a:ext cx="2057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763000" cy="1066800"/>
          </a:xfrm>
        </p:spPr>
        <p:txBody>
          <a:bodyPr/>
          <a:lstStyle/>
          <a:p>
            <a:pPr eaLnBrk="1" hangingPunct="1"/>
            <a:r>
              <a:rPr lang="en-US" smtClean="0"/>
              <a:t>Jellyfish lamps made with noble gases </a:t>
            </a:r>
            <a:r>
              <a:rPr lang="en-US" sz="1800" smtClean="0"/>
              <a:t>artist- </a:t>
            </a:r>
            <a:r>
              <a:rPr lang="en-US" sz="1800" smtClean="0">
                <a:hlinkClick r:id="rId4"/>
              </a:rPr>
              <a:t>Eric Ehlenberger</a:t>
            </a:r>
            <a:endParaRPr lang="en-US" sz="4800" smtClean="0"/>
          </a:p>
        </p:txBody>
      </p:sp>
      <p:pic>
        <p:nvPicPr>
          <p:cNvPr id="25603" name="Picture 5" descr="neon jfish"/>
          <p:cNvPicPr>
            <a:picLocks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066800" y="1828800"/>
            <a:ext cx="6880225" cy="4525963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69342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Colors Noble Gases produce in lamp tubes: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</a:pPr>
            <a:endParaRPr lang="en-US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smtClean="0">
                <a:solidFill>
                  <a:schemeClr val="bg1"/>
                </a:solidFill>
              </a:rPr>
              <a:t>Ne (Neon)</a:t>
            </a:r>
            <a:r>
              <a:rPr lang="en-US" smtClean="0">
                <a:solidFill>
                  <a:schemeClr val="bg1"/>
                </a:solidFill>
              </a:rPr>
              <a:t>:  orange-red</a:t>
            </a:r>
            <a:br>
              <a:rPr lang="en-US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smtClean="0">
                <a:solidFill>
                  <a:schemeClr val="bg1"/>
                </a:solidFill>
              </a:rPr>
              <a:t>Hg</a:t>
            </a:r>
            <a:r>
              <a:rPr lang="en-US" smtClean="0">
                <a:solidFill>
                  <a:schemeClr val="bg1"/>
                </a:solidFill>
              </a:rPr>
              <a:t> (</a:t>
            </a:r>
            <a:r>
              <a:rPr lang="en-US" b="1" smtClean="0">
                <a:solidFill>
                  <a:schemeClr val="bg1"/>
                </a:solidFill>
              </a:rPr>
              <a:t>Mercury)</a:t>
            </a:r>
            <a:r>
              <a:rPr lang="en-US" smtClean="0">
                <a:solidFill>
                  <a:schemeClr val="bg1"/>
                </a:solidFill>
              </a:rPr>
              <a:t>: light blue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</a:pPr>
            <a:endParaRPr lang="en-US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smtClean="0">
                <a:solidFill>
                  <a:schemeClr val="bg1"/>
                </a:solidFill>
              </a:rPr>
              <a:t>Ar (Argon)</a:t>
            </a:r>
            <a:r>
              <a:rPr lang="en-US" smtClean="0">
                <a:solidFill>
                  <a:schemeClr val="bg1"/>
                </a:solidFill>
              </a:rPr>
              <a:t>: pale lavender</a:t>
            </a:r>
            <a:br>
              <a:rPr lang="en-US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smtClean="0">
                <a:solidFill>
                  <a:schemeClr val="bg1"/>
                </a:solidFill>
              </a:rPr>
              <a:t>He (Helium)</a:t>
            </a:r>
            <a:r>
              <a:rPr lang="en-US" smtClean="0">
                <a:solidFill>
                  <a:schemeClr val="bg1"/>
                </a:solidFill>
              </a:rPr>
              <a:t>: pale peach</a:t>
            </a: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</a:pPr>
            <a:endParaRPr lang="en-US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smtClean="0">
                <a:solidFill>
                  <a:schemeClr val="bg1"/>
                </a:solidFill>
              </a:rPr>
              <a:t>Kr (Krypton)</a:t>
            </a:r>
            <a:r>
              <a:rPr lang="en-US" smtClean="0">
                <a:solidFill>
                  <a:schemeClr val="bg1"/>
                </a:solidFill>
              </a:rPr>
              <a:t>:</a:t>
            </a:r>
            <a:r>
              <a:rPr lang="en-US" b="1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pale silver</a:t>
            </a:r>
            <a:br>
              <a:rPr lang="en-US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b="1" smtClean="0">
                <a:solidFill>
                  <a:schemeClr val="bg1"/>
                </a:solidFill>
              </a:rPr>
              <a:t>Xe (Xenon)</a:t>
            </a:r>
            <a:r>
              <a:rPr lang="en-US" smtClean="0">
                <a:solidFill>
                  <a:schemeClr val="bg1"/>
                </a:solidFill>
              </a:rPr>
              <a:t>: pale, deep blue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1"/>
          <p:cNvSpPr txBox="1">
            <a:spLocks noChangeArrowheads="1"/>
          </p:cNvSpPr>
          <p:nvPr/>
        </p:nvSpPr>
        <p:spPr bwMode="auto">
          <a:xfrm>
            <a:off x="381000" y="2667000"/>
            <a:ext cx="4343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3600" b="1"/>
              <a:t>Lanthanide Series</a:t>
            </a:r>
            <a:endParaRPr lang="en-US" sz="3600" b="1">
              <a:latin typeface="Times New Roman" pitchFamily="18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7651" name="Line 13"/>
          <p:cNvSpPr>
            <a:spLocks noChangeShapeType="1"/>
          </p:cNvSpPr>
          <p:nvPr/>
        </p:nvSpPr>
        <p:spPr bwMode="auto">
          <a:xfrm flipH="1">
            <a:off x="8001000" y="3886200"/>
            <a:ext cx="304800" cy="205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14"/>
          <p:cNvSpPr txBox="1">
            <a:spLocks noChangeArrowheads="1"/>
          </p:cNvSpPr>
          <p:nvPr/>
        </p:nvSpPr>
        <p:spPr bwMode="auto">
          <a:xfrm>
            <a:off x="5410200" y="3124200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Actinide Series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53" name="Line 15"/>
          <p:cNvSpPr>
            <a:spLocks noChangeShapeType="1"/>
          </p:cNvSpPr>
          <p:nvPr/>
        </p:nvSpPr>
        <p:spPr bwMode="auto">
          <a:xfrm>
            <a:off x="1066800" y="3276600"/>
            <a:ext cx="9906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2849563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bg1"/>
                </a:solidFill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1600200"/>
            <a:ext cx="5029200" cy="28956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If you looked at one atom of every element in a </a:t>
            </a:r>
            <a:r>
              <a:rPr lang="en-US" sz="3600" b="1" smtClean="0">
                <a:solidFill>
                  <a:schemeClr val="bg1"/>
                </a:solidFill>
              </a:rPr>
              <a:t>group</a:t>
            </a:r>
            <a:r>
              <a:rPr lang="en-US" sz="3600" smtClean="0">
                <a:solidFill>
                  <a:schemeClr val="bg1"/>
                </a:solidFill>
              </a:rPr>
              <a:t> you would see…</a:t>
            </a:r>
          </a:p>
        </p:txBody>
      </p:sp>
      <p:pic>
        <p:nvPicPr>
          <p:cNvPr id="5123" name="Picture 4" descr="group2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990600"/>
            <a:ext cx="668338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Each atom has the same number of </a:t>
            </a:r>
            <a:r>
              <a:rPr lang="en-US" sz="3600" b="1" smtClean="0">
                <a:solidFill>
                  <a:schemeClr val="bg1"/>
                </a:solidFill>
              </a:rPr>
              <a:t>electrons</a:t>
            </a:r>
            <a:r>
              <a:rPr lang="en-US" sz="3600" smtClean="0">
                <a:solidFill>
                  <a:schemeClr val="bg1"/>
                </a:solidFill>
              </a:rPr>
              <a:t> in it’s outermost shell.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3657600"/>
            <a:ext cx="3962400" cy="1828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An example…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The </a:t>
            </a:r>
            <a:r>
              <a:rPr lang="en-US" sz="3600" b="1" smtClean="0">
                <a:solidFill>
                  <a:schemeClr val="bg1"/>
                </a:solidFill>
              </a:rPr>
              <a:t>group 2</a:t>
            </a:r>
            <a:r>
              <a:rPr lang="en-US" sz="3600" smtClean="0">
                <a:solidFill>
                  <a:schemeClr val="bg1"/>
                </a:solidFill>
              </a:rPr>
              <a:t> atoms all have </a:t>
            </a:r>
            <a:r>
              <a:rPr lang="en-US" sz="3600" b="1" smtClean="0">
                <a:solidFill>
                  <a:schemeClr val="bg1"/>
                </a:solidFill>
              </a:rPr>
              <a:t>2 electrons</a:t>
            </a:r>
            <a:r>
              <a:rPr lang="en-US" sz="3600" smtClean="0">
                <a:solidFill>
                  <a:schemeClr val="bg1"/>
                </a:solidFill>
              </a:rPr>
              <a:t> in their outer shells</a:t>
            </a:r>
          </a:p>
        </p:txBody>
      </p:sp>
      <p:pic>
        <p:nvPicPr>
          <p:cNvPr id="18438" name="Picture 6" descr="be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1062038"/>
            <a:ext cx="4038600" cy="3814762"/>
          </a:xfrm>
          <a:noFill/>
        </p:spPr>
      </p:pic>
      <p:pic>
        <p:nvPicPr>
          <p:cNvPr id="7172" name="Picture 4" descr="group2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3400" y="1600200"/>
            <a:ext cx="636588" cy="4319588"/>
          </a:xfrm>
          <a:noFill/>
        </p:spPr>
      </p:pic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752600" y="4557713"/>
            <a:ext cx="22860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Be (Beryllium)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      Atom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 flipV="1">
            <a:off x="3124200" y="2133600"/>
            <a:ext cx="685800" cy="76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 flipV="1">
            <a:off x="3124200" y="3810000"/>
            <a:ext cx="685800" cy="45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8452" name="Picture 20" descr="mg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114800" y="1143000"/>
            <a:ext cx="5486400" cy="5181600"/>
          </a:xfrm>
          <a:noFill/>
        </p:spPr>
      </p:pic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5105400" y="2057400"/>
            <a:ext cx="1524000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334000" y="5029200"/>
            <a:ext cx="1295400" cy="304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5029200" y="5867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Mg (Magnesium) Atom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8444" grpId="0" animBg="1"/>
      <p:bldP spid="18446" grpId="0" animBg="1"/>
      <p:bldP spid="18453" grpId="0" animBg="1"/>
      <p:bldP spid="18454" grpId="0" animBg="1"/>
      <p:bldP spid="184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 number of outer or “valence” electrons in an atom effects the way an atom bonds. </a:t>
            </a: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 way an atom bonds determines many properties of the element.</a:t>
            </a: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This is why elements within a group usually have similar properties.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If you looked at an atom from each element in a </a:t>
            </a:r>
            <a:r>
              <a:rPr lang="en-US" sz="3600" b="1" smtClean="0">
                <a:solidFill>
                  <a:schemeClr val="bg1"/>
                </a:solidFill>
              </a:rPr>
              <a:t>period</a:t>
            </a:r>
          </a:p>
        </p:txBody>
      </p:sp>
      <p:pic>
        <p:nvPicPr>
          <p:cNvPr id="9219" name="Picture 7" descr="period4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590800"/>
            <a:ext cx="8229600" cy="563563"/>
          </a:xfrm>
          <a:noFill/>
        </p:spPr>
      </p:pic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838200" y="35814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you would see…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Each atom has the same number of electron holding </a:t>
            </a:r>
            <a:r>
              <a:rPr lang="en-US" sz="3600" b="1" smtClean="0">
                <a:solidFill>
                  <a:schemeClr val="bg1"/>
                </a:solidFill>
              </a:rPr>
              <a:t>shells</a:t>
            </a:r>
            <a:r>
              <a:rPr lang="en-US" sz="3600" smtClean="0">
                <a:solidFill>
                  <a:schemeClr val="bg1"/>
                </a:solidFill>
              </a:rPr>
              <a:t>.</a:t>
            </a:r>
            <a:r>
              <a:rPr lang="en-US" sz="4000" smtClean="0"/>
              <a:t> 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5181600" y="44196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An example…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1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660066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6600FF"/>
    </a:hlink>
    <a:folHlink>
      <a:srgbClr val="99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6600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417</Words>
  <Application>Microsoft Office PowerPoint</Application>
  <PresentationFormat>On-screen Show (4:3)</PresentationFormat>
  <Paragraphs>108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Times New Roman</vt:lpstr>
      <vt:lpstr>Default Design</vt:lpstr>
      <vt:lpstr>Slide 1</vt:lpstr>
      <vt:lpstr>Elements are arranged:</vt:lpstr>
      <vt:lpstr>Why?</vt:lpstr>
      <vt:lpstr>If you looked at one atom of every element in a group you would see…</vt:lpstr>
      <vt:lpstr>Each atom has the same number of electrons in it’s outermost shell.</vt:lpstr>
      <vt:lpstr>The group 2 atoms all have 2 electrons in their outer shells</vt:lpstr>
      <vt:lpstr>Slide 7</vt:lpstr>
      <vt:lpstr>If you looked at an atom from each element in a period</vt:lpstr>
      <vt:lpstr>Each atom has the same number of electron holding shells. </vt:lpstr>
      <vt:lpstr>The period 4 atoms each have 4 electron containing shells</vt:lpstr>
      <vt:lpstr>Each group has distinct properties</vt:lpstr>
      <vt:lpstr>Slide 12</vt:lpstr>
      <vt:lpstr>Alkali Metals reacting with water:</vt:lpstr>
      <vt:lpstr>Slide 14</vt:lpstr>
      <vt:lpstr>Slide 15</vt:lpstr>
      <vt:lpstr>How many things can you think of that have Transition Metals in them?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Jellyfish lamps made with noble gases artist- Eric Ehlenberger</vt:lpstr>
      <vt:lpstr>Colors Noble Gases produce in lamp tubes:</vt:lpstr>
      <vt:lpstr>Slide 26</vt:lpstr>
    </vt:vector>
  </TitlesOfParts>
  <Company>Southwest Missouri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dca891s</dc:creator>
  <cp:lastModifiedBy> </cp:lastModifiedBy>
  <cp:revision>19</cp:revision>
  <dcterms:created xsi:type="dcterms:W3CDTF">2002-08-29T21:39:59Z</dcterms:created>
  <dcterms:modified xsi:type="dcterms:W3CDTF">2010-03-28T19:06:03Z</dcterms:modified>
</cp:coreProperties>
</file>