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2" r:id="rId2"/>
    <p:sldId id="331" r:id="rId3"/>
    <p:sldId id="369" r:id="rId4"/>
    <p:sldId id="332" r:id="rId5"/>
    <p:sldId id="370" r:id="rId6"/>
    <p:sldId id="374" r:id="rId7"/>
    <p:sldId id="376" r:id="rId8"/>
    <p:sldId id="387" r:id="rId9"/>
    <p:sldId id="333" r:id="rId10"/>
    <p:sldId id="378" r:id="rId11"/>
    <p:sldId id="334" r:id="rId12"/>
    <p:sldId id="379" r:id="rId13"/>
    <p:sldId id="335" r:id="rId14"/>
    <p:sldId id="381" r:id="rId15"/>
    <p:sldId id="382" r:id="rId16"/>
    <p:sldId id="383" r:id="rId17"/>
    <p:sldId id="384" r:id="rId18"/>
    <p:sldId id="380" r:id="rId19"/>
    <p:sldId id="385" r:id="rId20"/>
  </p:sldIdLst>
  <p:sldSz cx="9144000" cy="6858000" type="screen4x3"/>
  <p:notesSz cx="6858000" cy="9144000"/>
  <p:embeddedFontLst>
    <p:embeddedFont>
      <p:font typeface="Monotype Sorts" pitchFamily="2" charset="2"/>
      <p:regular r:id="rId23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0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0883D0F-E10E-4E14-A897-44632A5D6E5C}" type="datetimeFigureOut">
              <a:rPr lang="en-US"/>
              <a:pPr>
                <a:defRPr/>
              </a:pPr>
              <a:t>3/14/2010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C26298-ACF0-4949-B286-333E2071D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2871" cy="16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white">
            <a:xfrm>
              <a:off x="0" y="1632"/>
              <a:ext cx="2870" cy="268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t="100000" r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white">
            <a:xfrm>
              <a:off x="2882" y="0"/>
              <a:ext cx="2871" cy="16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white">
            <a:xfrm>
              <a:off x="2882" y="1632"/>
              <a:ext cx="2871" cy="268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white">
            <a:xfrm>
              <a:off x="192" y="2832"/>
              <a:ext cx="5376" cy="1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Rectangle 7"/>
            <p:cNvSpPr>
              <a:spLocks noChangeArrowheads="1"/>
            </p:cNvSpPr>
            <p:nvPr/>
          </p:nvSpPr>
          <p:spPr bwMode="ltGray">
            <a:xfrm>
              <a:off x="184" y="461"/>
              <a:ext cx="5396" cy="2390"/>
            </a:xfrm>
            <a:prstGeom prst="rect">
              <a:avLst/>
            </a:prstGeom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50" y="520"/>
              <a:ext cx="5264" cy="22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white">
            <a:xfrm>
              <a:off x="294" y="573"/>
              <a:ext cx="5173" cy="21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3" name="Group 16"/>
            <p:cNvGrpSpPr>
              <a:grpSpLocks/>
            </p:cNvGrpSpPr>
            <p:nvPr/>
          </p:nvGrpSpPr>
          <p:grpSpPr bwMode="auto">
            <a:xfrm>
              <a:off x="2586" y="0"/>
              <a:ext cx="562" cy="577"/>
              <a:chOff x="2586" y="0"/>
              <a:chExt cx="562" cy="577"/>
            </a:xfrm>
          </p:grpSpPr>
          <p:sp>
            <p:nvSpPr>
              <p:cNvPr id="28" name="Freeform 10"/>
              <p:cNvSpPr>
                <a:spLocks/>
              </p:cNvSpPr>
              <p:nvPr/>
            </p:nvSpPr>
            <p:spPr bwMode="ltGray">
              <a:xfrm>
                <a:off x="2682" y="0"/>
                <a:ext cx="95" cy="577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4" y="458"/>
                  </a:cxn>
                  <a:cxn ang="0">
                    <a:pos x="0" y="576"/>
                  </a:cxn>
                  <a:cxn ang="0">
                    <a:pos x="0" y="0"/>
                  </a:cxn>
                  <a:cxn ang="0">
                    <a:pos x="90" y="0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11"/>
              <p:cNvSpPr>
                <a:spLocks/>
              </p:cNvSpPr>
              <p:nvPr/>
            </p:nvSpPr>
            <p:spPr bwMode="ltGray">
              <a:xfrm>
                <a:off x="2586" y="0"/>
                <a:ext cx="9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58"/>
                  </a:cxn>
                  <a:cxn ang="0">
                    <a:pos x="96" y="576"/>
                  </a:cxn>
                  <a:cxn ang="0">
                    <a:pos x="96" y="0"/>
                  </a:cxn>
                  <a:cxn ang="0">
                    <a:pos x="0" y="0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12"/>
              <p:cNvSpPr>
                <a:spLocks/>
              </p:cNvSpPr>
              <p:nvPr/>
            </p:nvSpPr>
            <p:spPr bwMode="ltGray">
              <a:xfrm>
                <a:off x="2868" y="0"/>
                <a:ext cx="95" cy="577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4" y="458"/>
                  </a:cxn>
                  <a:cxn ang="0">
                    <a:pos x="0" y="576"/>
                  </a:cxn>
                  <a:cxn ang="0">
                    <a:pos x="0" y="0"/>
                  </a:cxn>
                  <a:cxn ang="0">
                    <a:pos x="90" y="0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3"/>
              <p:cNvSpPr>
                <a:spLocks/>
              </p:cNvSpPr>
              <p:nvPr/>
            </p:nvSpPr>
            <p:spPr bwMode="ltGray">
              <a:xfrm>
                <a:off x="2772" y="0"/>
                <a:ext cx="9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58"/>
                  </a:cxn>
                  <a:cxn ang="0">
                    <a:pos x="96" y="576"/>
                  </a:cxn>
                  <a:cxn ang="0">
                    <a:pos x="96" y="0"/>
                  </a:cxn>
                  <a:cxn ang="0">
                    <a:pos x="0" y="0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ltGray">
              <a:xfrm>
                <a:off x="3053" y="0"/>
                <a:ext cx="95" cy="577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4" y="458"/>
                  </a:cxn>
                  <a:cxn ang="0">
                    <a:pos x="0" y="576"/>
                  </a:cxn>
                  <a:cxn ang="0">
                    <a:pos x="0" y="0"/>
                  </a:cxn>
                  <a:cxn ang="0">
                    <a:pos x="90" y="0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5"/>
              <p:cNvSpPr>
                <a:spLocks/>
              </p:cNvSpPr>
              <p:nvPr/>
            </p:nvSpPr>
            <p:spPr bwMode="ltGray">
              <a:xfrm>
                <a:off x="2957" y="0"/>
                <a:ext cx="9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458"/>
                  </a:cxn>
                  <a:cxn ang="0">
                    <a:pos x="96" y="576"/>
                  </a:cxn>
                  <a:cxn ang="0">
                    <a:pos x="96" y="0"/>
                  </a:cxn>
                  <a:cxn ang="0">
                    <a:pos x="0" y="0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3"/>
            <p:cNvGrpSpPr>
              <a:grpSpLocks/>
            </p:cNvGrpSpPr>
            <p:nvPr/>
          </p:nvGrpSpPr>
          <p:grpSpPr bwMode="auto">
            <a:xfrm>
              <a:off x="0" y="1307"/>
              <a:ext cx="313" cy="667"/>
              <a:chOff x="0" y="1307"/>
              <a:chExt cx="313" cy="667"/>
            </a:xfrm>
          </p:grpSpPr>
          <p:sp>
            <p:nvSpPr>
              <p:cNvPr id="22" name="Freeform 17"/>
              <p:cNvSpPr>
                <a:spLocks/>
              </p:cNvSpPr>
              <p:nvPr/>
            </p:nvSpPr>
            <p:spPr bwMode="ltGray">
              <a:xfrm>
                <a:off x="0" y="1862"/>
                <a:ext cx="313" cy="112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202" y="111"/>
                  </a:cxn>
                  <a:cxn ang="0">
                    <a:pos x="312" y="0"/>
                  </a:cxn>
                  <a:cxn ang="0">
                    <a:pos x="0" y="0"/>
                  </a:cxn>
                  <a:cxn ang="0">
                    <a:pos x="0" y="111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18"/>
              <p:cNvSpPr>
                <a:spLocks/>
              </p:cNvSpPr>
              <p:nvPr/>
            </p:nvSpPr>
            <p:spPr bwMode="ltGray">
              <a:xfrm>
                <a:off x="0" y="1751"/>
                <a:ext cx="313" cy="1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2" y="0"/>
                  </a:cxn>
                  <a:cxn ang="0">
                    <a:pos x="312" y="111"/>
                  </a:cxn>
                  <a:cxn ang="0">
                    <a:pos x="0" y="111"/>
                  </a:cxn>
                  <a:cxn ang="0">
                    <a:pos x="0" y="0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19"/>
              <p:cNvSpPr>
                <a:spLocks/>
              </p:cNvSpPr>
              <p:nvPr/>
            </p:nvSpPr>
            <p:spPr bwMode="ltGray">
              <a:xfrm>
                <a:off x="0" y="1640"/>
                <a:ext cx="313" cy="112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202" y="111"/>
                  </a:cxn>
                  <a:cxn ang="0">
                    <a:pos x="312" y="0"/>
                  </a:cxn>
                  <a:cxn ang="0">
                    <a:pos x="0" y="0"/>
                  </a:cxn>
                  <a:cxn ang="0">
                    <a:pos x="0" y="111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0"/>
              <p:cNvSpPr>
                <a:spLocks/>
              </p:cNvSpPr>
              <p:nvPr/>
            </p:nvSpPr>
            <p:spPr bwMode="ltGray">
              <a:xfrm>
                <a:off x="0" y="1529"/>
                <a:ext cx="313" cy="1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2" y="0"/>
                  </a:cxn>
                  <a:cxn ang="0">
                    <a:pos x="312" y="111"/>
                  </a:cxn>
                  <a:cxn ang="0">
                    <a:pos x="0" y="111"/>
                  </a:cxn>
                  <a:cxn ang="0">
                    <a:pos x="0" y="0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1"/>
              <p:cNvSpPr>
                <a:spLocks/>
              </p:cNvSpPr>
              <p:nvPr/>
            </p:nvSpPr>
            <p:spPr bwMode="ltGray">
              <a:xfrm>
                <a:off x="0" y="1418"/>
                <a:ext cx="313" cy="112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202" y="111"/>
                  </a:cxn>
                  <a:cxn ang="0">
                    <a:pos x="312" y="0"/>
                  </a:cxn>
                  <a:cxn ang="0">
                    <a:pos x="0" y="0"/>
                  </a:cxn>
                  <a:cxn ang="0">
                    <a:pos x="0" y="111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2"/>
              <p:cNvSpPr>
                <a:spLocks/>
              </p:cNvSpPr>
              <p:nvPr/>
            </p:nvSpPr>
            <p:spPr bwMode="ltGray">
              <a:xfrm>
                <a:off x="0" y="1307"/>
                <a:ext cx="313" cy="1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2" y="0"/>
                  </a:cxn>
                  <a:cxn ang="0">
                    <a:pos x="312" y="111"/>
                  </a:cxn>
                  <a:cxn ang="0">
                    <a:pos x="0" y="111"/>
                  </a:cxn>
                  <a:cxn ang="0">
                    <a:pos x="0" y="0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30"/>
            <p:cNvGrpSpPr>
              <a:grpSpLocks/>
            </p:cNvGrpSpPr>
            <p:nvPr/>
          </p:nvGrpSpPr>
          <p:grpSpPr bwMode="auto">
            <a:xfrm>
              <a:off x="5442" y="1307"/>
              <a:ext cx="318" cy="637"/>
              <a:chOff x="5442" y="1307"/>
              <a:chExt cx="318" cy="637"/>
            </a:xfrm>
          </p:grpSpPr>
          <p:sp>
            <p:nvSpPr>
              <p:cNvPr id="16" name="Freeform 24"/>
              <p:cNvSpPr>
                <a:spLocks/>
              </p:cNvSpPr>
              <p:nvPr/>
            </p:nvSpPr>
            <p:spPr bwMode="ltGray">
              <a:xfrm>
                <a:off x="5442" y="1837"/>
                <a:ext cx="318" cy="107"/>
              </a:xfrm>
              <a:custGeom>
                <a:avLst/>
                <a:gdLst/>
                <a:ahLst/>
                <a:cxnLst>
                  <a:cxn ang="0">
                    <a:pos x="317" y="106"/>
                  </a:cxn>
                  <a:cxn ang="0">
                    <a:pos x="111" y="106"/>
                  </a:cxn>
                  <a:cxn ang="0">
                    <a:pos x="0" y="0"/>
                  </a:cxn>
                  <a:cxn ang="0">
                    <a:pos x="317" y="0"/>
                  </a:cxn>
                  <a:cxn ang="0">
                    <a:pos x="317" y="106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ltGray">
              <a:xfrm>
                <a:off x="5442" y="1731"/>
                <a:ext cx="318" cy="107"/>
              </a:xfrm>
              <a:custGeom>
                <a:avLst/>
                <a:gdLst/>
                <a:ahLst/>
                <a:cxnLst>
                  <a:cxn ang="0">
                    <a:pos x="317" y="0"/>
                  </a:cxn>
                  <a:cxn ang="0">
                    <a:pos x="111" y="0"/>
                  </a:cxn>
                  <a:cxn ang="0">
                    <a:pos x="0" y="106"/>
                  </a:cxn>
                  <a:cxn ang="0">
                    <a:pos x="317" y="106"/>
                  </a:cxn>
                  <a:cxn ang="0">
                    <a:pos x="317" y="0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26"/>
              <p:cNvSpPr>
                <a:spLocks/>
              </p:cNvSpPr>
              <p:nvPr/>
            </p:nvSpPr>
            <p:spPr bwMode="ltGray">
              <a:xfrm>
                <a:off x="5442" y="1625"/>
                <a:ext cx="318" cy="107"/>
              </a:xfrm>
              <a:custGeom>
                <a:avLst/>
                <a:gdLst/>
                <a:ahLst/>
                <a:cxnLst>
                  <a:cxn ang="0">
                    <a:pos x="317" y="106"/>
                  </a:cxn>
                  <a:cxn ang="0">
                    <a:pos x="111" y="106"/>
                  </a:cxn>
                  <a:cxn ang="0">
                    <a:pos x="0" y="0"/>
                  </a:cxn>
                  <a:cxn ang="0">
                    <a:pos x="317" y="0"/>
                  </a:cxn>
                  <a:cxn ang="0">
                    <a:pos x="317" y="106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ltGray">
              <a:xfrm>
                <a:off x="5442" y="1519"/>
                <a:ext cx="318" cy="107"/>
              </a:xfrm>
              <a:custGeom>
                <a:avLst/>
                <a:gdLst/>
                <a:ahLst/>
                <a:cxnLst>
                  <a:cxn ang="0">
                    <a:pos x="317" y="0"/>
                  </a:cxn>
                  <a:cxn ang="0">
                    <a:pos x="111" y="0"/>
                  </a:cxn>
                  <a:cxn ang="0">
                    <a:pos x="0" y="106"/>
                  </a:cxn>
                  <a:cxn ang="0">
                    <a:pos x="317" y="106"/>
                  </a:cxn>
                  <a:cxn ang="0">
                    <a:pos x="317" y="0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28"/>
              <p:cNvSpPr>
                <a:spLocks/>
              </p:cNvSpPr>
              <p:nvPr/>
            </p:nvSpPr>
            <p:spPr bwMode="ltGray">
              <a:xfrm>
                <a:off x="5442" y="1413"/>
                <a:ext cx="318" cy="107"/>
              </a:xfrm>
              <a:custGeom>
                <a:avLst/>
                <a:gdLst/>
                <a:ahLst/>
                <a:cxnLst>
                  <a:cxn ang="0">
                    <a:pos x="317" y="106"/>
                  </a:cxn>
                  <a:cxn ang="0">
                    <a:pos x="111" y="106"/>
                  </a:cxn>
                  <a:cxn ang="0">
                    <a:pos x="0" y="0"/>
                  </a:cxn>
                  <a:cxn ang="0">
                    <a:pos x="317" y="0"/>
                  </a:cxn>
                  <a:cxn ang="0">
                    <a:pos x="317" y="106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9"/>
              <p:cNvSpPr>
                <a:spLocks/>
              </p:cNvSpPr>
              <p:nvPr/>
            </p:nvSpPr>
            <p:spPr bwMode="ltGray">
              <a:xfrm>
                <a:off x="5442" y="1307"/>
                <a:ext cx="318" cy="107"/>
              </a:xfrm>
              <a:custGeom>
                <a:avLst/>
                <a:gdLst/>
                <a:ahLst/>
                <a:cxnLst>
                  <a:cxn ang="0">
                    <a:pos x="317" y="0"/>
                  </a:cxn>
                  <a:cxn ang="0">
                    <a:pos x="111" y="0"/>
                  </a:cxn>
                  <a:cxn ang="0">
                    <a:pos x="0" y="106"/>
                  </a:cxn>
                  <a:cxn ang="0">
                    <a:pos x="317" y="106"/>
                  </a:cxn>
                  <a:cxn ang="0">
                    <a:pos x="317" y="0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47900"/>
            <a:ext cx="7772400" cy="762000"/>
          </a:xfrm>
        </p:spPr>
        <p:txBody>
          <a:bodyPr anchor="t" anchorCtr="1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8BAF-250A-48D9-902E-FA6A650CE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4C7FB-6CFD-46B8-B808-312387B8C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5334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94248-5CB4-4BEB-BD0A-20017B186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28DCE-E7E7-4FCB-8348-9AD657F4E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5D00B-6238-47F8-9FE5-44DB0742E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26BD7-9A97-4E6F-AE63-6976D8A40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C86A-3325-4A1B-AB50-6B9C2C6B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2660B-1F7F-4DA0-ACCD-B494CA822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2B3C8-80F4-4308-9387-A2EA5B4BA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C74B7-7E27-4F61-A7EE-3E83B9493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21D74-1A09-4EC9-81F8-B52A159BE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7"/>
          <p:cNvGrpSpPr>
            <a:grpSpLocks/>
          </p:cNvGrpSpPr>
          <p:nvPr/>
        </p:nvGrpSpPr>
        <p:grpSpPr bwMode="auto">
          <a:xfrm>
            <a:off x="0" y="0"/>
            <a:ext cx="9164638" cy="6867525"/>
            <a:chOff x="0" y="0"/>
            <a:chExt cx="5773" cy="4326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2871" cy="216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white">
            <a:xfrm>
              <a:off x="0" y="2162"/>
              <a:ext cx="2870" cy="2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t="100000" r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white">
            <a:xfrm>
              <a:off x="2882" y="0"/>
              <a:ext cx="2871" cy="216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white">
            <a:xfrm>
              <a:off x="2882" y="2162"/>
              <a:ext cx="2871" cy="2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184" y="208"/>
              <a:ext cx="5396" cy="3908"/>
            </a:xfrm>
            <a:prstGeom prst="rect">
              <a:avLst/>
            </a:prstGeom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0" y="268"/>
              <a:ext cx="5264" cy="37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white">
            <a:xfrm>
              <a:off x="294" y="315"/>
              <a:ext cx="5173" cy="36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3" name="Group 15"/>
            <p:cNvGrpSpPr>
              <a:grpSpLocks/>
            </p:cNvGrpSpPr>
            <p:nvPr/>
          </p:nvGrpSpPr>
          <p:grpSpPr bwMode="auto">
            <a:xfrm>
              <a:off x="2587" y="0"/>
              <a:ext cx="567" cy="337"/>
              <a:chOff x="2587" y="0"/>
              <a:chExt cx="567" cy="337"/>
            </a:xfrm>
          </p:grpSpPr>
          <p:sp>
            <p:nvSpPr>
              <p:cNvPr id="1033" name="Freeform 9"/>
              <p:cNvSpPr>
                <a:spLocks/>
              </p:cNvSpPr>
              <p:nvPr/>
            </p:nvSpPr>
            <p:spPr bwMode="ltGray">
              <a:xfrm>
                <a:off x="3058" y="0"/>
                <a:ext cx="96" cy="337"/>
              </a:xfrm>
              <a:custGeom>
                <a:avLst/>
                <a:gdLst/>
                <a:ahLst/>
                <a:cxnLst>
                  <a:cxn ang="0">
                    <a:pos x="95" y="0"/>
                  </a:cxn>
                  <a:cxn ang="0">
                    <a:pos x="95" y="218"/>
                  </a:cxn>
                  <a:cxn ang="0">
                    <a:pos x="0" y="336"/>
                  </a:cxn>
                  <a:cxn ang="0">
                    <a:pos x="0" y="0"/>
                  </a:cxn>
                  <a:cxn ang="0">
                    <a:pos x="95" y="0"/>
                  </a:cxn>
                </a:cxnLst>
                <a:rect l="0" t="0" r="r" b="b"/>
                <a:pathLst>
                  <a:path w="96" h="337">
                    <a:moveTo>
                      <a:pt x="95" y="0"/>
                    </a:moveTo>
                    <a:lnTo>
                      <a:pt x="95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5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ltGray">
              <a:xfrm>
                <a:off x="2964" y="0"/>
                <a:ext cx="95" cy="3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18"/>
                  </a:cxn>
                  <a:cxn ang="0">
                    <a:pos x="94" y="336"/>
                  </a:cxn>
                  <a:cxn ang="0">
                    <a:pos x="94" y="0"/>
                  </a:cxn>
                  <a:cxn ang="0">
                    <a:pos x="0" y="0"/>
                  </a:cxn>
                </a:cxnLst>
                <a:rect l="0" t="0" r="r" b="b"/>
                <a:pathLst>
                  <a:path w="95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4" y="336"/>
                    </a:lnTo>
                    <a:lnTo>
                      <a:pt x="9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2870" y="0"/>
                <a:ext cx="95" cy="337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94" y="218"/>
                  </a:cxn>
                  <a:cxn ang="0">
                    <a:pos x="0" y="336"/>
                  </a:cxn>
                  <a:cxn ang="0">
                    <a:pos x="0" y="0"/>
                  </a:cxn>
                  <a:cxn ang="0">
                    <a:pos x="94" y="0"/>
                  </a:cxn>
                </a:cxnLst>
                <a:rect l="0" t="0" r="r" b="b"/>
                <a:pathLst>
                  <a:path w="95" h="337">
                    <a:moveTo>
                      <a:pt x="94" y="0"/>
                    </a:moveTo>
                    <a:lnTo>
                      <a:pt x="94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4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ltGray">
              <a:xfrm>
                <a:off x="2776" y="0"/>
                <a:ext cx="95" cy="3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18"/>
                  </a:cxn>
                  <a:cxn ang="0">
                    <a:pos x="94" y="336"/>
                  </a:cxn>
                  <a:cxn ang="0">
                    <a:pos x="94" y="0"/>
                  </a:cxn>
                  <a:cxn ang="0">
                    <a:pos x="0" y="0"/>
                  </a:cxn>
                </a:cxnLst>
                <a:rect l="0" t="0" r="r" b="b"/>
                <a:pathLst>
                  <a:path w="95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4" y="336"/>
                    </a:lnTo>
                    <a:lnTo>
                      <a:pt x="9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2682" y="0"/>
                <a:ext cx="95" cy="337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94" y="218"/>
                  </a:cxn>
                  <a:cxn ang="0">
                    <a:pos x="0" y="336"/>
                  </a:cxn>
                  <a:cxn ang="0">
                    <a:pos x="0" y="0"/>
                  </a:cxn>
                  <a:cxn ang="0">
                    <a:pos x="94" y="0"/>
                  </a:cxn>
                </a:cxnLst>
                <a:rect l="0" t="0" r="r" b="b"/>
                <a:pathLst>
                  <a:path w="95" h="337">
                    <a:moveTo>
                      <a:pt x="94" y="0"/>
                    </a:moveTo>
                    <a:lnTo>
                      <a:pt x="94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4" y="0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ltGray">
              <a:xfrm>
                <a:off x="2587" y="0"/>
                <a:ext cx="96" cy="3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18"/>
                  </a:cxn>
                  <a:cxn ang="0">
                    <a:pos x="95" y="336"/>
                  </a:cxn>
                  <a:cxn ang="0">
                    <a:pos x="95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5" y="336"/>
                    </a:lnTo>
                    <a:lnTo>
                      <a:pt x="9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4" name="Group 22"/>
            <p:cNvGrpSpPr>
              <a:grpSpLocks/>
            </p:cNvGrpSpPr>
            <p:nvPr/>
          </p:nvGrpSpPr>
          <p:grpSpPr bwMode="auto">
            <a:xfrm>
              <a:off x="2587" y="3997"/>
              <a:ext cx="567" cy="329"/>
              <a:chOff x="2587" y="3997"/>
              <a:chExt cx="567" cy="329"/>
            </a:xfrm>
          </p:grpSpPr>
          <p:sp>
            <p:nvSpPr>
              <p:cNvPr id="1040" name="Freeform 16"/>
              <p:cNvSpPr>
                <a:spLocks/>
              </p:cNvSpPr>
              <p:nvPr/>
            </p:nvSpPr>
            <p:spPr bwMode="ltGray">
              <a:xfrm>
                <a:off x="3058" y="3997"/>
                <a:ext cx="96" cy="329"/>
              </a:xfrm>
              <a:custGeom>
                <a:avLst/>
                <a:gdLst/>
                <a:ahLst/>
                <a:cxnLst>
                  <a:cxn ang="0">
                    <a:pos x="95" y="328"/>
                  </a:cxn>
                  <a:cxn ang="0">
                    <a:pos x="95" y="115"/>
                  </a:cxn>
                  <a:cxn ang="0">
                    <a:pos x="0" y="0"/>
                  </a:cxn>
                  <a:cxn ang="0">
                    <a:pos x="0" y="328"/>
                  </a:cxn>
                  <a:cxn ang="0">
                    <a:pos x="95" y="328"/>
                  </a:cxn>
                </a:cxnLst>
                <a:rect l="0" t="0" r="r" b="b"/>
                <a:pathLst>
                  <a:path w="96" h="329">
                    <a:moveTo>
                      <a:pt x="95" y="328"/>
                    </a:moveTo>
                    <a:lnTo>
                      <a:pt x="95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5" y="328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ltGray">
              <a:xfrm>
                <a:off x="2964" y="3997"/>
                <a:ext cx="95" cy="329"/>
              </a:xfrm>
              <a:custGeom>
                <a:avLst/>
                <a:gdLst/>
                <a:ahLst/>
                <a:cxnLst>
                  <a:cxn ang="0">
                    <a:pos x="0" y="328"/>
                  </a:cxn>
                  <a:cxn ang="0">
                    <a:pos x="0" y="115"/>
                  </a:cxn>
                  <a:cxn ang="0">
                    <a:pos x="94" y="0"/>
                  </a:cxn>
                  <a:cxn ang="0">
                    <a:pos x="94" y="328"/>
                  </a:cxn>
                  <a:cxn ang="0">
                    <a:pos x="0" y="328"/>
                  </a:cxn>
                </a:cxnLst>
                <a:rect l="0" t="0" r="r" b="b"/>
                <a:pathLst>
                  <a:path w="95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4" y="0"/>
                    </a:lnTo>
                    <a:lnTo>
                      <a:pt x="94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ltGray">
              <a:xfrm>
                <a:off x="2870" y="3997"/>
                <a:ext cx="95" cy="329"/>
              </a:xfrm>
              <a:custGeom>
                <a:avLst/>
                <a:gdLst/>
                <a:ahLst/>
                <a:cxnLst>
                  <a:cxn ang="0">
                    <a:pos x="94" y="328"/>
                  </a:cxn>
                  <a:cxn ang="0">
                    <a:pos x="94" y="115"/>
                  </a:cxn>
                  <a:cxn ang="0">
                    <a:pos x="0" y="0"/>
                  </a:cxn>
                  <a:cxn ang="0">
                    <a:pos x="0" y="328"/>
                  </a:cxn>
                  <a:cxn ang="0">
                    <a:pos x="94" y="328"/>
                  </a:cxn>
                </a:cxnLst>
                <a:rect l="0" t="0" r="r" b="b"/>
                <a:pathLst>
                  <a:path w="95" h="329">
                    <a:moveTo>
                      <a:pt x="94" y="328"/>
                    </a:moveTo>
                    <a:lnTo>
                      <a:pt x="94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4" y="328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ltGray">
              <a:xfrm>
                <a:off x="2776" y="3997"/>
                <a:ext cx="95" cy="329"/>
              </a:xfrm>
              <a:custGeom>
                <a:avLst/>
                <a:gdLst/>
                <a:ahLst/>
                <a:cxnLst>
                  <a:cxn ang="0">
                    <a:pos x="0" y="328"/>
                  </a:cxn>
                  <a:cxn ang="0">
                    <a:pos x="0" y="115"/>
                  </a:cxn>
                  <a:cxn ang="0">
                    <a:pos x="94" y="0"/>
                  </a:cxn>
                  <a:cxn ang="0">
                    <a:pos x="94" y="328"/>
                  </a:cxn>
                  <a:cxn ang="0">
                    <a:pos x="0" y="328"/>
                  </a:cxn>
                </a:cxnLst>
                <a:rect l="0" t="0" r="r" b="b"/>
                <a:pathLst>
                  <a:path w="95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4" y="0"/>
                    </a:lnTo>
                    <a:lnTo>
                      <a:pt x="94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ltGray">
              <a:xfrm>
                <a:off x="2682" y="3997"/>
                <a:ext cx="95" cy="329"/>
              </a:xfrm>
              <a:custGeom>
                <a:avLst/>
                <a:gdLst/>
                <a:ahLst/>
                <a:cxnLst>
                  <a:cxn ang="0">
                    <a:pos x="94" y="328"/>
                  </a:cxn>
                  <a:cxn ang="0">
                    <a:pos x="94" y="115"/>
                  </a:cxn>
                  <a:cxn ang="0">
                    <a:pos x="0" y="0"/>
                  </a:cxn>
                  <a:cxn ang="0">
                    <a:pos x="0" y="328"/>
                  </a:cxn>
                  <a:cxn ang="0">
                    <a:pos x="94" y="328"/>
                  </a:cxn>
                </a:cxnLst>
                <a:rect l="0" t="0" r="r" b="b"/>
                <a:pathLst>
                  <a:path w="95" h="329">
                    <a:moveTo>
                      <a:pt x="94" y="328"/>
                    </a:moveTo>
                    <a:lnTo>
                      <a:pt x="94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4" y="328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ltGray">
              <a:xfrm>
                <a:off x="2587" y="3997"/>
                <a:ext cx="96" cy="329"/>
              </a:xfrm>
              <a:custGeom>
                <a:avLst/>
                <a:gdLst/>
                <a:ahLst/>
                <a:cxnLst>
                  <a:cxn ang="0">
                    <a:pos x="0" y="328"/>
                  </a:cxn>
                  <a:cxn ang="0">
                    <a:pos x="0" y="115"/>
                  </a:cxn>
                  <a:cxn ang="0">
                    <a:pos x="95" y="0"/>
                  </a:cxn>
                  <a:cxn ang="0">
                    <a:pos x="95" y="328"/>
                  </a:cxn>
                  <a:cxn ang="0">
                    <a:pos x="0" y="328"/>
                  </a:cxn>
                </a:cxnLst>
                <a:rect l="0" t="0" r="r" b="b"/>
                <a:pathLst>
                  <a:path w="96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5" y="0"/>
                    </a:lnTo>
                    <a:lnTo>
                      <a:pt x="95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5" name="Group 29"/>
            <p:cNvGrpSpPr>
              <a:grpSpLocks/>
            </p:cNvGrpSpPr>
            <p:nvPr/>
          </p:nvGrpSpPr>
          <p:grpSpPr bwMode="auto">
            <a:xfrm>
              <a:off x="0" y="1835"/>
              <a:ext cx="313" cy="667"/>
              <a:chOff x="0" y="1835"/>
              <a:chExt cx="313" cy="667"/>
            </a:xfrm>
          </p:grpSpPr>
          <p:sp>
            <p:nvSpPr>
              <p:cNvPr id="1047" name="Freeform 23"/>
              <p:cNvSpPr>
                <a:spLocks/>
              </p:cNvSpPr>
              <p:nvPr/>
            </p:nvSpPr>
            <p:spPr bwMode="ltGray">
              <a:xfrm>
                <a:off x="0" y="2390"/>
                <a:ext cx="313" cy="112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202" y="111"/>
                  </a:cxn>
                  <a:cxn ang="0">
                    <a:pos x="312" y="0"/>
                  </a:cxn>
                  <a:cxn ang="0">
                    <a:pos x="0" y="0"/>
                  </a:cxn>
                  <a:cxn ang="0">
                    <a:pos x="0" y="111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ltGray">
              <a:xfrm>
                <a:off x="0" y="2279"/>
                <a:ext cx="313" cy="1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2" y="0"/>
                  </a:cxn>
                  <a:cxn ang="0">
                    <a:pos x="312" y="111"/>
                  </a:cxn>
                  <a:cxn ang="0">
                    <a:pos x="0" y="111"/>
                  </a:cxn>
                  <a:cxn ang="0">
                    <a:pos x="0" y="0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ltGray">
              <a:xfrm>
                <a:off x="0" y="2168"/>
                <a:ext cx="313" cy="112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202" y="111"/>
                  </a:cxn>
                  <a:cxn ang="0">
                    <a:pos x="312" y="0"/>
                  </a:cxn>
                  <a:cxn ang="0">
                    <a:pos x="0" y="0"/>
                  </a:cxn>
                  <a:cxn ang="0">
                    <a:pos x="0" y="111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ltGray">
              <a:xfrm>
                <a:off x="0" y="2057"/>
                <a:ext cx="313" cy="1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2" y="0"/>
                  </a:cxn>
                  <a:cxn ang="0">
                    <a:pos x="312" y="111"/>
                  </a:cxn>
                  <a:cxn ang="0">
                    <a:pos x="0" y="111"/>
                  </a:cxn>
                  <a:cxn ang="0">
                    <a:pos x="0" y="0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ltGray">
              <a:xfrm>
                <a:off x="0" y="1946"/>
                <a:ext cx="313" cy="112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202" y="111"/>
                  </a:cxn>
                  <a:cxn ang="0">
                    <a:pos x="312" y="0"/>
                  </a:cxn>
                  <a:cxn ang="0">
                    <a:pos x="0" y="0"/>
                  </a:cxn>
                  <a:cxn ang="0">
                    <a:pos x="0" y="111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ltGray">
              <a:xfrm>
                <a:off x="0" y="1835"/>
                <a:ext cx="313" cy="1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2" y="0"/>
                  </a:cxn>
                  <a:cxn ang="0">
                    <a:pos x="312" y="111"/>
                  </a:cxn>
                  <a:cxn ang="0">
                    <a:pos x="0" y="111"/>
                  </a:cxn>
                  <a:cxn ang="0">
                    <a:pos x="0" y="0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6" name="Group 36"/>
            <p:cNvGrpSpPr>
              <a:grpSpLocks/>
            </p:cNvGrpSpPr>
            <p:nvPr/>
          </p:nvGrpSpPr>
          <p:grpSpPr bwMode="auto">
            <a:xfrm>
              <a:off x="5455" y="1844"/>
              <a:ext cx="318" cy="637"/>
              <a:chOff x="5455" y="1844"/>
              <a:chExt cx="318" cy="637"/>
            </a:xfrm>
          </p:grpSpPr>
          <p:sp>
            <p:nvSpPr>
              <p:cNvPr id="1054" name="Freeform 30"/>
              <p:cNvSpPr>
                <a:spLocks/>
              </p:cNvSpPr>
              <p:nvPr/>
            </p:nvSpPr>
            <p:spPr bwMode="ltGray">
              <a:xfrm>
                <a:off x="5455" y="2374"/>
                <a:ext cx="318" cy="107"/>
              </a:xfrm>
              <a:custGeom>
                <a:avLst/>
                <a:gdLst/>
                <a:ahLst/>
                <a:cxnLst>
                  <a:cxn ang="0">
                    <a:pos x="317" y="106"/>
                  </a:cxn>
                  <a:cxn ang="0">
                    <a:pos x="111" y="106"/>
                  </a:cxn>
                  <a:cxn ang="0">
                    <a:pos x="0" y="0"/>
                  </a:cxn>
                  <a:cxn ang="0">
                    <a:pos x="317" y="0"/>
                  </a:cxn>
                  <a:cxn ang="0">
                    <a:pos x="317" y="106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ltGray">
              <a:xfrm>
                <a:off x="5455" y="2268"/>
                <a:ext cx="318" cy="107"/>
              </a:xfrm>
              <a:custGeom>
                <a:avLst/>
                <a:gdLst/>
                <a:ahLst/>
                <a:cxnLst>
                  <a:cxn ang="0">
                    <a:pos x="317" y="0"/>
                  </a:cxn>
                  <a:cxn ang="0">
                    <a:pos x="111" y="0"/>
                  </a:cxn>
                  <a:cxn ang="0">
                    <a:pos x="0" y="106"/>
                  </a:cxn>
                  <a:cxn ang="0">
                    <a:pos x="317" y="106"/>
                  </a:cxn>
                  <a:cxn ang="0">
                    <a:pos x="317" y="0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ltGray">
              <a:xfrm>
                <a:off x="5455" y="2162"/>
                <a:ext cx="318" cy="107"/>
              </a:xfrm>
              <a:custGeom>
                <a:avLst/>
                <a:gdLst/>
                <a:ahLst/>
                <a:cxnLst>
                  <a:cxn ang="0">
                    <a:pos x="317" y="106"/>
                  </a:cxn>
                  <a:cxn ang="0">
                    <a:pos x="111" y="106"/>
                  </a:cxn>
                  <a:cxn ang="0">
                    <a:pos x="0" y="0"/>
                  </a:cxn>
                  <a:cxn ang="0">
                    <a:pos x="317" y="0"/>
                  </a:cxn>
                  <a:cxn ang="0">
                    <a:pos x="317" y="106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ltGray">
              <a:xfrm>
                <a:off x="5455" y="2056"/>
                <a:ext cx="318" cy="107"/>
              </a:xfrm>
              <a:custGeom>
                <a:avLst/>
                <a:gdLst/>
                <a:ahLst/>
                <a:cxnLst>
                  <a:cxn ang="0">
                    <a:pos x="317" y="0"/>
                  </a:cxn>
                  <a:cxn ang="0">
                    <a:pos x="111" y="0"/>
                  </a:cxn>
                  <a:cxn ang="0">
                    <a:pos x="0" y="106"/>
                  </a:cxn>
                  <a:cxn ang="0">
                    <a:pos x="317" y="106"/>
                  </a:cxn>
                  <a:cxn ang="0">
                    <a:pos x="317" y="0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5455" y="1950"/>
                <a:ext cx="318" cy="107"/>
              </a:xfrm>
              <a:custGeom>
                <a:avLst/>
                <a:gdLst/>
                <a:ahLst/>
                <a:cxnLst>
                  <a:cxn ang="0">
                    <a:pos x="317" y="106"/>
                  </a:cxn>
                  <a:cxn ang="0">
                    <a:pos x="111" y="106"/>
                  </a:cxn>
                  <a:cxn ang="0">
                    <a:pos x="0" y="0"/>
                  </a:cxn>
                  <a:cxn ang="0">
                    <a:pos x="317" y="0"/>
                  </a:cxn>
                  <a:cxn ang="0">
                    <a:pos x="317" y="106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5455" y="1844"/>
                <a:ext cx="318" cy="107"/>
              </a:xfrm>
              <a:custGeom>
                <a:avLst/>
                <a:gdLst/>
                <a:ahLst/>
                <a:cxnLst>
                  <a:cxn ang="0">
                    <a:pos x="317" y="0"/>
                  </a:cxn>
                  <a:cxn ang="0">
                    <a:pos x="111" y="0"/>
                  </a:cxn>
                  <a:cxn ang="0">
                    <a:pos x="0" y="106"/>
                  </a:cxn>
                  <a:cxn ang="0">
                    <a:pos x="317" y="106"/>
                  </a:cxn>
                  <a:cxn ang="0">
                    <a:pos x="317" y="0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A349C51-15CB-4637-AC3E-4E727400E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acgill.com/table_of_document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76500"/>
            <a:ext cx="7772400" cy="1447800"/>
          </a:xfrm>
          <a:noFill/>
        </p:spPr>
        <p:txBody>
          <a:bodyPr/>
          <a:lstStyle/>
          <a:p>
            <a:r>
              <a:rPr lang="en-US" smtClean="0"/>
              <a:t>Energy --</a:t>
            </a:r>
            <a:br>
              <a:rPr lang="en-US" smtClean="0"/>
            </a:br>
            <a:r>
              <a:rPr lang="en-US" smtClean="0"/>
              <a:t>In Chemical Processes</a:t>
            </a:r>
          </a:p>
        </p:txBody>
      </p:sp>
    </p:spTree>
    <p:custDataLst>
      <p:tags r:id="rId2"/>
    </p:custData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873625" y="1617663"/>
            <a:ext cx="3870325" cy="3360737"/>
            <a:chOff x="3070" y="1019"/>
            <a:chExt cx="2438" cy="2117"/>
          </a:xfrm>
        </p:grpSpPr>
        <p:pic>
          <p:nvPicPr>
            <p:cNvPr id="11274" name="Picture 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70" y="1019"/>
              <a:ext cx="2438" cy="21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1275" name="Line 9"/>
            <p:cNvSpPr>
              <a:spLocks noChangeShapeType="1"/>
            </p:cNvSpPr>
            <p:nvPr/>
          </p:nvSpPr>
          <p:spPr bwMode="auto">
            <a:xfrm flipH="1">
              <a:off x="3912" y="2194"/>
              <a:ext cx="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Exothermic Reaction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3038"/>
            <a:ext cx="7772400" cy="3556000"/>
          </a:xfrm>
        </p:spPr>
        <p:txBody>
          <a:bodyPr/>
          <a:lstStyle/>
          <a:p>
            <a:r>
              <a:rPr lang="en-US" smtClean="0"/>
              <a:t>reaction that</a:t>
            </a:r>
            <a:br>
              <a:rPr lang="en-US" smtClean="0"/>
            </a:br>
            <a:r>
              <a:rPr lang="en-US" smtClean="0"/>
              <a:t>releases </a:t>
            </a:r>
            <a:br>
              <a:rPr lang="en-US" smtClean="0"/>
            </a:br>
            <a:r>
              <a:rPr lang="en-US" smtClean="0"/>
              <a:t>energy</a:t>
            </a:r>
          </a:p>
          <a:p>
            <a:r>
              <a:rPr lang="en-US" smtClean="0"/>
              <a:t>products have </a:t>
            </a:r>
            <a:br>
              <a:rPr lang="en-US" smtClean="0"/>
            </a:br>
            <a:r>
              <a:rPr lang="en-US" smtClean="0"/>
              <a:t>lower PE </a:t>
            </a:r>
            <a:br>
              <a:rPr lang="en-US" smtClean="0"/>
            </a:br>
            <a:r>
              <a:rPr lang="en-US" smtClean="0"/>
              <a:t>than reactants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57200" y="5105400"/>
            <a:ext cx="8153400" cy="1143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kumimoji="1" lang="en-US" sz="3600" b="1">
                <a:solidFill>
                  <a:schemeClr val="bg1"/>
                </a:solidFill>
                <a:sym typeface="Symbol" pitchFamily="18" charset="2"/>
              </a:rPr>
              <a:t>Ca</a:t>
            </a:r>
            <a:r>
              <a:rPr kumimoji="1" lang="en-US" sz="3600" b="1" baseline="-25000">
                <a:solidFill>
                  <a:schemeClr val="bg1"/>
                </a:solidFill>
                <a:sym typeface="Symbol" pitchFamily="18" charset="2"/>
              </a:rPr>
              <a:t>(s)</a:t>
            </a:r>
            <a:r>
              <a:rPr kumimoji="1" lang="en-US" sz="3600" b="1">
                <a:solidFill>
                  <a:schemeClr val="bg1"/>
                </a:solidFill>
                <a:sym typeface="Symbol" pitchFamily="18" charset="2"/>
              </a:rPr>
              <a:t> +  H</a:t>
            </a:r>
            <a:r>
              <a:rPr kumimoji="1" lang="en-US" sz="3600" b="1" baseline="-2500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kumimoji="1" lang="en-US" sz="3600" b="1">
                <a:solidFill>
                  <a:schemeClr val="bg1"/>
                </a:solidFill>
                <a:sym typeface="Symbol" pitchFamily="18" charset="2"/>
              </a:rPr>
              <a:t>O</a:t>
            </a:r>
            <a:r>
              <a:rPr kumimoji="1" lang="en-US" sz="3600" b="1" baseline="-25000">
                <a:solidFill>
                  <a:schemeClr val="bg1"/>
                </a:solidFill>
                <a:sym typeface="Symbol" pitchFamily="18" charset="2"/>
              </a:rPr>
              <a:t>(l)</a:t>
            </a:r>
            <a:r>
              <a:rPr kumimoji="1" lang="en-US" sz="3600" b="1">
                <a:solidFill>
                  <a:schemeClr val="bg1"/>
                </a:solidFill>
                <a:sym typeface="Symbol" pitchFamily="18" charset="2"/>
              </a:rPr>
              <a:t>  </a:t>
            </a:r>
            <a:r>
              <a:rPr kumimoji="1" lang="en-US" sz="3600" b="1">
                <a:solidFill>
                  <a:schemeClr val="bg1"/>
                </a:solidFill>
                <a:sym typeface="Wingdings" pitchFamily="2" charset="2"/>
              </a:rPr>
              <a:t>    Ca(OH)</a:t>
            </a:r>
            <a:r>
              <a:rPr kumimoji="1" lang="en-US" sz="3600" b="1" baseline="-25000">
                <a:solidFill>
                  <a:schemeClr val="bg1"/>
                </a:solidFill>
                <a:sym typeface="Wingdings" pitchFamily="2" charset="2"/>
              </a:rPr>
              <a:t>2(s)</a:t>
            </a:r>
            <a:r>
              <a:rPr kumimoji="1" lang="en-US" sz="3600" b="1">
                <a:solidFill>
                  <a:schemeClr val="bg1"/>
                </a:solidFill>
                <a:sym typeface="Wingdings" pitchFamily="2" charset="2"/>
              </a:rPr>
              <a:t> +   H</a:t>
            </a:r>
            <a:r>
              <a:rPr kumimoji="1" lang="en-US" sz="3600" b="1" baseline="-25000">
                <a:solidFill>
                  <a:schemeClr val="bg1"/>
                </a:solidFill>
                <a:sym typeface="Wingdings" pitchFamily="2" charset="2"/>
              </a:rPr>
              <a:t>2(g) </a:t>
            </a:r>
            <a:endParaRPr kumimoji="1" lang="en-US" sz="3600" b="1">
              <a:solidFill>
                <a:schemeClr val="bg1"/>
              </a:solidFill>
            </a:endParaRP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6535738" y="3470275"/>
            <a:ext cx="0" cy="522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537325" y="2328863"/>
            <a:ext cx="2189163" cy="1401762"/>
            <a:chOff x="4118" y="1467"/>
            <a:chExt cx="1379" cy="883"/>
          </a:xfrm>
        </p:grpSpPr>
        <p:sp>
          <p:nvSpPr>
            <p:cNvPr id="11272" name="Text Box 11"/>
            <p:cNvSpPr txBox="1">
              <a:spLocks noChangeArrowheads="1"/>
            </p:cNvSpPr>
            <p:nvPr/>
          </p:nvSpPr>
          <p:spPr bwMode="auto">
            <a:xfrm>
              <a:off x="4732" y="1467"/>
              <a:ext cx="76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latin typeface="Arial" charset="0"/>
                </a:rPr>
                <a:t>energy</a:t>
              </a:r>
              <a:br>
                <a:rPr lang="en-US" sz="2000" b="1">
                  <a:solidFill>
                    <a:srgbClr val="FF0000"/>
                  </a:solidFill>
                  <a:latin typeface="Arial" charset="0"/>
                </a:rPr>
              </a:br>
              <a:r>
                <a:rPr lang="en-US" sz="2000" b="1">
                  <a:solidFill>
                    <a:srgbClr val="FF0000"/>
                  </a:solidFill>
                  <a:latin typeface="Arial" charset="0"/>
                </a:rPr>
                <a:t>released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273" name="Line 12"/>
            <p:cNvSpPr>
              <a:spLocks noChangeShapeType="1"/>
            </p:cNvSpPr>
            <p:nvPr/>
          </p:nvSpPr>
          <p:spPr bwMode="auto">
            <a:xfrm flipV="1">
              <a:off x="4118" y="1891"/>
              <a:ext cx="978" cy="45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bldLvl="2" autoUpdateAnimBg="0"/>
      <p:bldP spid="71684" grpId="0" animBg="1" autoUpdateAnimBg="0"/>
      <p:bldP spid="716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Endothermic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System</a:t>
            </a:r>
            <a:r>
              <a:rPr lang="en-US" dirty="0" smtClean="0"/>
              <a:t> absorbs </a:t>
            </a:r>
            <a:r>
              <a:rPr lang="en-US" dirty="0" smtClean="0">
                <a:solidFill>
                  <a:schemeClr val="tx2"/>
                </a:solidFill>
              </a:rPr>
              <a:t>energy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Heat flows </a:t>
            </a:r>
            <a:r>
              <a:rPr lang="en-US" dirty="0" smtClean="0"/>
              <a:t>in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Surroundings get cooler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q is </a:t>
            </a:r>
            <a:r>
              <a:rPr lang="en-US" dirty="0" smtClean="0"/>
              <a:t>positive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66800" y="3810000"/>
            <a:ext cx="3276600" cy="2590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System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724400" y="3810000"/>
            <a:ext cx="36576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Surroundings</a:t>
            </a:r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auto">
          <a:xfrm flipH="1">
            <a:off x="5181600" y="4648200"/>
            <a:ext cx="2514600" cy="1219200"/>
          </a:xfrm>
          <a:prstGeom prst="rightArrow">
            <a:avLst>
              <a:gd name="adj1" fmla="val 50000"/>
              <a:gd name="adj2" fmla="val 5156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600"/>
              <a:t>Energy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40417 3.33333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C. Endothermic Reaction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3038"/>
            <a:ext cx="7772400" cy="3789362"/>
          </a:xfrm>
          <a:noFill/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mtClean="0"/>
              <a:t>reaction that </a:t>
            </a:r>
            <a:br>
              <a:rPr lang="en-US" smtClean="0"/>
            </a:br>
            <a:r>
              <a:rPr lang="en-US" smtClean="0"/>
              <a:t>absorbs </a:t>
            </a:r>
            <a:br>
              <a:rPr lang="en-US" smtClean="0"/>
            </a:br>
            <a:r>
              <a:rPr lang="en-US" smtClean="0"/>
              <a:t>energy</a:t>
            </a:r>
          </a:p>
          <a:p>
            <a:r>
              <a:rPr lang="en-US" smtClean="0"/>
              <a:t>reactants have </a:t>
            </a:r>
            <a:br>
              <a:rPr lang="en-US" smtClean="0"/>
            </a:br>
            <a:r>
              <a:rPr lang="en-US" smtClean="0"/>
              <a:t>lower PE </a:t>
            </a:r>
            <a:br>
              <a:rPr lang="en-US" smtClean="0"/>
            </a:br>
            <a:r>
              <a:rPr lang="en-US" smtClean="0"/>
              <a:t>than products 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57200" y="5438775"/>
            <a:ext cx="8229600" cy="8477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2800" b="1">
                <a:solidFill>
                  <a:schemeClr val="bg1"/>
                </a:solidFill>
              </a:rPr>
              <a:t> NH</a:t>
            </a:r>
            <a:r>
              <a:rPr kumimoji="1" lang="en-US" sz="2800" b="1" baseline="-25000">
                <a:solidFill>
                  <a:schemeClr val="bg1"/>
                </a:solidFill>
              </a:rPr>
              <a:t>4</a:t>
            </a:r>
            <a:r>
              <a:rPr kumimoji="1" lang="en-US" sz="2800" b="1">
                <a:solidFill>
                  <a:schemeClr val="bg1"/>
                </a:solidFill>
              </a:rPr>
              <a:t>Cl </a:t>
            </a:r>
            <a:r>
              <a:rPr kumimoji="1" lang="en-US" sz="2800" b="1">
                <a:solidFill>
                  <a:schemeClr val="bg1"/>
                </a:solidFill>
                <a:sym typeface="Symbol" pitchFamily="18" charset="2"/>
              </a:rPr>
              <a:t>+  Ba(OH)</a:t>
            </a:r>
            <a:r>
              <a:rPr kumimoji="1" lang="en-US" sz="2800" b="1" baseline="-2500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kumimoji="1" lang="en-US" sz="2800" b="1">
                <a:solidFill>
                  <a:schemeClr val="bg1"/>
                </a:solidFill>
                <a:sym typeface="Symbol" pitchFamily="18" charset="2"/>
              </a:rPr>
              <a:t> + energy</a:t>
            </a:r>
            <a:r>
              <a:rPr kumimoji="1" lang="en-US" sz="2800" b="1">
                <a:solidFill>
                  <a:schemeClr val="bg1"/>
                </a:solidFill>
              </a:rPr>
              <a:t> </a:t>
            </a:r>
            <a:r>
              <a:rPr kumimoji="1" lang="en-US" sz="2800" b="1">
                <a:solidFill>
                  <a:schemeClr val="bg1"/>
                </a:solidFill>
                <a:sym typeface="Symbol" pitchFamily="18" charset="2"/>
              </a:rPr>
              <a:t>  NH</a:t>
            </a:r>
            <a:r>
              <a:rPr kumimoji="1" lang="en-US" sz="2800" b="1" baseline="-25000">
                <a:solidFill>
                  <a:schemeClr val="bg1"/>
                </a:solidFill>
                <a:sym typeface="Symbol" pitchFamily="18" charset="2"/>
              </a:rPr>
              <a:t>3</a:t>
            </a:r>
            <a:r>
              <a:rPr kumimoji="1" lang="en-US" sz="2800" b="1">
                <a:solidFill>
                  <a:schemeClr val="bg1"/>
                </a:solidFill>
                <a:sym typeface="Symbol" pitchFamily="18" charset="2"/>
              </a:rPr>
              <a:t> +  H</a:t>
            </a:r>
            <a:r>
              <a:rPr kumimoji="1" lang="en-US" sz="2800" b="1" baseline="-2500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kumimoji="1" lang="en-US" sz="2800" b="1">
                <a:solidFill>
                  <a:schemeClr val="bg1"/>
                </a:solidFill>
                <a:sym typeface="Symbol" pitchFamily="18" charset="2"/>
              </a:rPr>
              <a:t>O + BaCl</a:t>
            </a:r>
            <a:r>
              <a:rPr kumimoji="1" lang="en-US" sz="2800" b="1" baseline="-2500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kumimoji="1" lang="en-US" sz="2800" b="1">
                <a:solidFill>
                  <a:schemeClr val="bg1"/>
                </a:solidFill>
                <a:sym typeface="Symbol" pitchFamily="18" charset="2"/>
              </a:rPr>
              <a:t>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868863" y="1617663"/>
            <a:ext cx="3868737" cy="3375025"/>
            <a:chOff x="3067" y="1019"/>
            <a:chExt cx="2437" cy="2126"/>
          </a:xfrm>
        </p:grpSpPr>
        <p:pic>
          <p:nvPicPr>
            <p:cNvPr id="13322" name="Picture 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67" y="1019"/>
              <a:ext cx="2437" cy="212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3323" name="Line 7"/>
            <p:cNvSpPr>
              <a:spLocks noChangeShapeType="1"/>
            </p:cNvSpPr>
            <p:nvPr/>
          </p:nvSpPr>
          <p:spPr bwMode="auto">
            <a:xfrm flipH="1">
              <a:off x="4413" y="2202"/>
              <a:ext cx="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332663" y="3509963"/>
            <a:ext cx="0" cy="482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332663" y="2328863"/>
            <a:ext cx="1449387" cy="1428750"/>
            <a:chOff x="4619" y="1467"/>
            <a:chExt cx="913" cy="900"/>
          </a:xfrm>
        </p:grpSpPr>
        <p:sp>
          <p:nvSpPr>
            <p:cNvPr id="13320" name="Text Box 10"/>
            <p:cNvSpPr txBox="1">
              <a:spLocks noChangeArrowheads="1"/>
            </p:cNvSpPr>
            <p:nvPr/>
          </p:nvSpPr>
          <p:spPr bwMode="auto">
            <a:xfrm>
              <a:off x="4695" y="1467"/>
              <a:ext cx="83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energy</a:t>
              </a:r>
              <a:br>
                <a:rPr lang="en-US" sz="2000" b="1">
                  <a:solidFill>
                    <a:schemeClr val="tx2"/>
                  </a:solidFill>
                  <a:latin typeface="Arial" charset="0"/>
                </a:rPr>
              </a:br>
              <a:r>
                <a:rPr lang="en-US" sz="2000" b="1">
                  <a:solidFill>
                    <a:schemeClr val="tx2"/>
                  </a:solidFill>
                  <a:latin typeface="Arial" charset="0"/>
                </a:rPr>
                <a:t>absorbed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3321" name="Line 14"/>
            <p:cNvSpPr>
              <a:spLocks noChangeShapeType="1"/>
            </p:cNvSpPr>
            <p:nvPr/>
          </p:nvSpPr>
          <p:spPr bwMode="auto">
            <a:xfrm flipV="1">
              <a:off x="4619" y="1891"/>
              <a:ext cx="477" cy="4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bldLvl="2" autoUpdateAnimBg="0"/>
      <p:bldP spid="72709" grpId="0" animBg="1" autoUpdateAnimBg="0"/>
      <p:bldP spid="727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27B74F-F26A-4CF6-8ED3-0E8A8DCC384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  <a:noFill/>
        </p:spPr>
        <p:txBody>
          <a:bodyPr/>
          <a:lstStyle/>
          <a:p>
            <a:r>
              <a:rPr lang="en-US" smtClean="0"/>
              <a:t>Units of Energy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876800"/>
          </a:xfrm>
          <a:noFill/>
        </p:spPr>
        <p:txBody>
          <a:bodyPr/>
          <a:lstStyle/>
          <a:p>
            <a:r>
              <a:rPr lang="en-US" dirty="0" smtClean="0"/>
              <a:t>Energy </a:t>
            </a:r>
            <a:r>
              <a:rPr lang="en-US" dirty="0" smtClean="0">
                <a:solidFill>
                  <a:schemeClr val="tx2"/>
                </a:solidFill>
              </a:rPr>
              <a:t>is measured in </a:t>
            </a:r>
            <a:r>
              <a:rPr lang="en-US" dirty="0" smtClean="0"/>
              <a:t>Joules </a:t>
            </a:r>
            <a:r>
              <a:rPr lang="en-US" dirty="0" smtClean="0">
                <a:solidFill>
                  <a:schemeClr val="tx2"/>
                </a:solidFill>
              </a:rPr>
              <a:t>or</a:t>
            </a:r>
            <a:r>
              <a:rPr lang="en-US" dirty="0" smtClean="0"/>
              <a:t> calories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  <a:p>
            <a:r>
              <a:rPr lang="en-US" dirty="0" smtClean="0"/>
              <a:t>calorie </a:t>
            </a:r>
            <a:r>
              <a:rPr lang="en-US" dirty="0" smtClean="0">
                <a:solidFill>
                  <a:schemeClr val="tx2"/>
                </a:solidFill>
              </a:rPr>
              <a:t>is amount of heat to change 1 g of water by 1 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C</a:t>
            </a:r>
          </a:p>
          <a:p>
            <a:pPr>
              <a:buFont typeface="Monotype Sorts" pitchFamily="2" charset="2"/>
              <a:buNone/>
            </a:pP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Food</a:t>
            </a:r>
            <a:r>
              <a:rPr lang="en-US" dirty="0" smtClean="0">
                <a:sym typeface="Symbol" pitchFamily="18" charset="2"/>
              </a:rPr>
              <a:t> Calories 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are</a:t>
            </a:r>
            <a:r>
              <a:rPr lang="en-US" dirty="0" smtClean="0">
                <a:sym typeface="Symbol" pitchFamily="18" charset="2"/>
              </a:rPr>
              <a:t> kilocalories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1Calorie = 1000 calories</a:t>
            </a:r>
          </a:p>
          <a:p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1 cal = 4.184 J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3008313" cy="990600"/>
          </a:xfrm>
        </p:spPr>
        <p:txBody>
          <a:bodyPr/>
          <a:lstStyle/>
          <a:p>
            <a:r>
              <a:rPr lang="en-US" sz="4000" smtClean="0"/>
              <a:t>Calorimetry</a:t>
            </a:r>
          </a:p>
        </p:txBody>
      </p:sp>
      <p:pic>
        <p:nvPicPr>
          <p:cNvPr id="15363" name="Content Placeholder 6" descr="Bomb Calorimetry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5050" y="1066800"/>
            <a:ext cx="5111750" cy="4572000"/>
          </a:xfrm>
        </p:spPr>
      </p:pic>
      <p:sp>
        <p:nvSpPr>
          <p:cNvPr id="15364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smtClean="0"/>
              <a:t>   </a:t>
            </a:r>
            <a:r>
              <a:rPr lang="en-US" sz="2800" smtClean="0"/>
              <a:t>A technique used to measure the heat energy generated in a chemical reaction</a:t>
            </a:r>
          </a:p>
          <a:p>
            <a:pPr>
              <a:buFont typeface="Wingdings" pitchFamily="2" charset="2"/>
              <a:buChar char="v"/>
            </a:pPr>
            <a:endParaRPr lang="en-US" sz="2800" smtClean="0"/>
          </a:p>
          <a:p>
            <a:pPr>
              <a:buFont typeface="Wingdings" pitchFamily="2" charset="2"/>
              <a:buChar char="v"/>
            </a:pPr>
            <a:r>
              <a:rPr lang="en-US" sz="2800" smtClean="0"/>
              <a:t>   This technique used a device called a calorimeter.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Solar Energy</a:t>
            </a:r>
          </a:p>
        </p:txBody>
      </p:sp>
      <p:sp>
        <p:nvSpPr>
          <p:cNvPr id="16387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/>
                </a:solidFill>
              </a:rPr>
              <a:t>Source of Energy </a:t>
            </a:r>
            <a:r>
              <a:rPr lang="en-US" sz="2000" dirty="0" smtClean="0"/>
              <a:t>from the Sun</a:t>
            </a:r>
          </a:p>
        </p:txBody>
      </p:sp>
      <p:pic>
        <p:nvPicPr>
          <p:cNvPr id="16388" name="Content Placeholder 6" descr="solarpow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935288"/>
            <a:ext cx="4040188" cy="2430462"/>
          </a:xfrm>
        </p:spPr>
      </p:pic>
      <p:sp>
        <p:nvSpPr>
          <p:cNvPr id="16389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Electromagnetic Radiation</a:t>
            </a:r>
          </a:p>
        </p:txBody>
      </p:sp>
      <p:pic>
        <p:nvPicPr>
          <p:cNvPr id="16390" name="Content Placeholder 6" descr="Sun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724400" y="2362200"/>
            <a:ext cx="3810000" cy="3429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08313" cy="1162050"/>
          </a:xfrm>
        </p:spPr>
        <p:txBody>
          <a:bodyPr/>
          <a:lstStyle/>
          <a:p>
            <a:r>
              <a:rPr lang="en-US" sz="3200" smtClean="0"/>
              <a:t>Geothermal</a:t>
            </a:r>
            <a:r>
              <a:rPr lang="en-US" sz="4000" smtClean="0"/>
              <a:t> </a:t>
            </a:r>
            <a:r>
              <a:rPr lang="en-US" sz="3200" smtClean="0"/>
              <a:t>Energy </a:t>
            </a:r>
            <a:endParaRPr lang="en-US" sz="4000" smtClean="0"/>
          </a:p>
        </p:txBody>
      </p:sp>
      <p:pic>
        <p:nvPicPr>
          <p:cNvPr id="17411" name="Content Placeholder 6" descr="800px-Geothermal_energy_method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5050" y="533400"/>
            <a:ext cx="5111750" cy="5257800"/>
          </a:xfrm>
        </p:spPr>
      </p:pic>
      <p:sp>
        <p:nvSpPr>
          <p:cNvPr id="17412" name="Text Placeholder 5"/>
          <p:cNvSpPr>
            <a:spLocks noGrp="1"/>
          </p:cNvSpPr>
          <p:nvPr>
            <p:ph type="body" sz="half" idx="2"/>
          </p:nvPr>
        </p:nvSpPr>
        <p:spPr>
          <a:xfrm>
            <a:off x="533400" y="1371600"/>
            <a:ext cx="3008313" cy="46910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en-US" sz="2000" smtClean="0"/>
          </a:p>
          <a:p>
            <a:pPr>
              <a:buFont typeface="Wingdings" pitchFamily="2" charset="2"/>
              <a:buChar char="v"/>
            </a:pPr>
            <a:r>
              <a:rPr lang="en-US" sz="3200" smtClean="0"/>
              <a:t>Energy from the Molten Rock of the Earth</a:t>
            </a:r>
          </a:p>
          <a:p>
            <a:pPr>
              <a:buFont typeface="Wingdings" pitchFamily="2" charset="2"/>
              <a:buChar char="v"/>
            </a:pPr>
            <a:endParaRPr lang="en-US" sz="3200" smtClean="0"/>
          </a:p>
          <a:p>
            <a:pPr>
              <a:buFont typeface="Wingdings" pitchFamily="2" charset="2"/>
              <a:buChar char="v"/>
            </a:pPr>
            <a:endParaRPr lang="en-US" sz="32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Wind Energy</a:t>
            </a:r>
          </a:p>
        </p:txBody>
      </p:sp>
      <p:sp>
        <p:nvSpPr>
          <p:cNvPr id="18435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Energy from the Wind </a:t>
            </a:r>
            <a:r>
              <a:rPr lang="en-US" sz="2000" dirty="0" smtClean="0">
                <a:solidFill>
                  <a:schemeClr val="tx2"/>
                </a:solidFill>
              </a:rPr>
              <a:t>used to Convert</a:t>
            </a:r>
            <a:r>
              <a:rPr lang="en-US" sz="2000" dirty="0" smtClean="0"/>
              <a:t> Mechanical Energy </a:t>
            </a:r>
            <a:r>
              <a:rPr lang="en-US" sz="2000" dirty="0" smtClean="0">
                <a:solidFill>
                  <a:schemeClr val="tx2"/>
                </a:solidFill>
              </a:rPr>
              <a:t>to</a:t>
            </a:r>
            <a:r>
              <a:rPr lang="en-US" sz="2000" dirty="0" smtClean="0"/>
              <a:t> Electrical Energy</a:t>
            </a:r>
          </a:p>
        </p:txBody>
      </p:sp>
      <p:pic>
        <p:nvPicPr>
          <p:cNvPr id="18436" name="Content Placeholder 6" descr="Wind Energ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77913" y="2265363"/>
            <a:ext cx="2800350" cy="3771900"/>
          </a:xfrm>
        </p:spPr>
      </p:pic>
      <p:sp>
        <p:nvSpPr>
          <p:cNvPr id="18437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8438" name="Content Placeholder 6" descr="Annual Electricity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45025" y="1600200"/>
            <a:ext cx="4041775" cy="43434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Photosynthesis</a:t>
            </a:r>
          </a:p>
        </p:txBody>
      </p:sp>
      <p:pic>
        <p:nvPicPr>
          <p:cNvPr id="19459" name="Content Placeholder 5" descr="Photosynthesis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5050" y="990600"/>
            <a:ext cx="5111750" cy="4876800"/>
          </a:xfrm>
        </p:spPr>
      </p:pic>
      <p:sp>
        <p:nvSpPr>
          <p:cNvPr id="1946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691063"/>
          </a:xfrm>
        </p:spPr>
        <p:txBody>
          <a:bodyPr/>
          <a:lstStyle/>
          <a:p>
            <a:endParaRPr lang="en-US" smtClean="0"/>
          </a:p>
          <a:p>
            <a:pPr>
              <a:buFont typeface="Wingdings" pitchFamily="2" charset="2"/>
              <a:buChar char="v"/>
            </a:pPr>
            <a:r>
              <a:rPr lang="en-US" sz="3200" smtClean="0"/>
              <a:t>The Process used by certain organisms to capture Energy from the Sun</a:t>
            </a:r>
          </a:p>
          <a:p>
            <a:pPr>
              <a:buFont typeface="Wingdings" pitchFamily="2" charset="2"/>
              <a:buChar char="v"/>
            </a:pPr>
            <a:endParaRPr lang="en-US" sz="3600" smtClean="0"/>
          </a:p>
          <a:p>
            <a:pPr>
              <a:buFont typeface="Wingdings" pitchFamily="2" charset="2"/>
              <a:buChar char="v"/>
            </a:pPr>
            <a:endParaRPr lang="en-US" sz="2000" smtClean="0"/>
          </a:p>
          <a:p>
            <a:pPr>
              <a:buFont typeface="Wingdings" pitchFamily="2" charset="2"/>
              <a:buChar char="v"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Careers in Energy</a:t>
            </a:r>
          </a:p>
        </p:txBody>
      </p:sp>
      <p:sp>
        <p:nvSpPr>
          <p:cNvPr id="20483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Productive for You</a:t>
            </a:r>
          </a:p>
        </p:txBody>
      </p:sp>
      <p:pic>
        <p:nvPicPr>
          <p:cNvPr id="20484" name="Content Placeholder 6" descr="Energy Career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2362200"/>
            <a:ext cx="3581400" cy="3352800"/>
          </a:xfrm>
        </p:spPr>
      </p:pic>
      <p:sp>
        <p:nvSpPr>
          <p:cNvPr id="20485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smtClean="0"/>
              <a:t>Productive for Earth</a:t>
            </a:r>
          </a:p>
        </p:txBody>
      </p:sp>
      <p:sp>
        <p:nvSpPr>
          <p:cNvPr id="20486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Solar Energy</a:t>
            </a:r>
          </a:p>
          <a:p>
            <a:r>
              <a:rPr lang="en-US" smtClean="0"/>
              <a:t>Biomass Energy</a:t>
            </a:r>
          </a:p>
          <a:p>
            <a:r>
              <a:rPr lang="en-US" smtClean="0"/>
              <a:t>Nuclear Energy</a:t>
            </a:r>
          </a:p>
          <a:p>
            <a:r>
              <a:rPr lang="en-US" smtClean="0"/>
              <a:t>Wind Energy</a:t>
            </a:r>
          </a:p>
          <a:p>
            <a:r>
              <a:rPr lang="en-US" smtClean="0"/>
              <a:t>Petroleum Energy </a:t>
            </a:r>
          </a:p>
          <a:p>
            <a:r>
              <a:rPr lang="en-US" smtClean="0"/>
              <a:t>Geothermal Energy</a:t>
            </a:r>
          </a:p>
          <a:p>
            <a:r>
              <a:rPr lang="en-US" smtClean="0"/>
              <a:t>Hydroelectric Energy</a:t>
            </a:r>
          </a:p>
          <a:p>
            <a:r>
              <a:rPr lang="en-US" smtClean="0"/>
              <a:t>Coal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Energy - </a:t>
            </a: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 smtClean="0">
                <a:solidFill>
                  <a:schemeClr val="tx2"/>
                </a:solidFill>
              </a:rPr>
              <a:t>ability to do work or cause a </a:t>
            </a:r>
            <a:r>
              <a:rPr lang="en-US" dirty="0" smtClean="0">
                <a:solidFill>
                  <a:schemeClr val="tx2"/>
                </a:solidFill>
              </a:rPr>
              <a:t>change 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Joule – </a:t>
            </a:r>
            <a:r>
              <a:rPr lang="en-US" dirty="0" smtClean="0">
                <a:solidFill>
                  <a:schemeClr val="tx2"/>
                </a:solidFill>
              </a:rPr>
              <a:t>The SI unit of energy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dirty="0" smtClean="0"/>
          </a:p>
        </p:txBody>
      </p:sp>
      <p:pic>
        <p:nvPicPr>
          <p:cNvPr id="5124" name="Picture 8" descr="al&amp;br"/>
          <p:cNvPicPr>
            <a:picLocks noChangeAspect="1" noChangeArrowheads="1"/>
          </p:cNvPicPr>
          <p:nvPr/>
        </p:nvPicPr>
        <p:blipFill>
          <a:blip r:embed="rId4" cstate="print">
            <a:lum contrast="18000"/>
          </a:blip>
          <a:srcRect/>
          <a:stretch>
            <a:fillRect/>
          </a:stretch>
        </p:blipFill>
        <p:spPr bwMode="auto">
          <a:xfrm>
            <a:off x="2057400" y="3505200"/>
            <a:ext cx="4800600" cy="27686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Heat   Transfer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chemeClr val="tx2"/>
                </a:solidFill>
              </a:rPr>
              <a:t>the energy transferred from an object at high temperature to and object at lower temperature.</a:t>
            </a: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6148" name="Picture 3" descr="heat_transf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505200"/>
            <a:ext cx="2971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heat_transfer_graph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429000"/>
            <a:ext cx="2895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Universe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System</a:t>
            </a:r>
            <a:r>
              <a:rPr lang="en-US" smtClean="0">
                <a:solidFill>
                  <a:schemeClr val="tx2"/>
                </a:solidFill>
              </a:rPr>
              <a:t>- the part you are investigating</a:t>
            </a:r>
          </a:p>
          <a:p>
            <a:pPr>
              <a:lnSpc>
                <a:spcPct val="90000"/>
              </a:lnSpc>
            </a:pPr>
            <a:r>
              <a:rPr lang="en-US" smtClean="0"/>
              <a:t>Surroundings</a:t>
            </a:r>
            <a:r>
              <a:rPr lang="en-US" smtClean="0">
                <a:solidFill>
                  <a:schemeClr val="tx2"/>
                </a:solidFill>
              </a:rPr>
              <a:t>-the rest  of the universe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mtClean="0">
              <a:solidFill>
                <a:schemeClr val="tx2"/>
              </a:solidFill>
            </a:endParaRPr>
          </a:p>
        </p:txBody>
      </p:sp>
      <p:pic>
        <p:nvPicPr>
          <p:cNvPr id="7172" name="Picture 3" descr="thermochem1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743200"/>
            <a:ext cx="381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Law of Conservation of Energy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>
                <a:solidFill>
                  <a:schemeClr val="tx2"/>
                </a:solidFill>
              </a:rPr>
              <a:t>Energy can’t be created or destroyed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>
                <a:solidFill>
                  <a:schemeClr val="tx2"/>
                </a:solidFill>
              </a:rPr>
              <a:t>The energy of the universe is constant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Reaction Pathway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Shows the change in energy during a chemical reaction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endParaRPr lang="en-US" smtClean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47800" y="2816225"/>
            <a:ext cx="6629400" cy="3355975"/>
            <a:chOff x="1237" y="1774"/>
            <a:chExt cx="3962" cy="2392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1237" y="1774"/>
            <a:ext cx="3962" cy="2392"/>
          </p:xfrm>
          <a:graphic>
            <a:graphicData uri="http://schemas.openxmlformats.org/presentationml/2006/ole">
              <p:oleObj spid="_x0000_s1026" name="QuickTime Picture" r:id="rId4" imgW="6200318" imgH="4815894" progId="ViewerFrameClass">
                <p:embed/>
              </p:oleObj>
            </a:graphicData>
          </a:graphic>
        </p:graphicFrame>
        <p:sp>
          <p:nvSpPr>
            <p:cNvPr id="1030" name="Rectangle 14"/>
            <p:cNvSpPr>
              <a:spLocks noChangeArrowheads="1"/>
            </p:cNvSpPr>
            <p:nvPr/>
          </p:nvSpPr>
          <p:spPr bwMode="auto">
            <a:xfrm>
              <a:off x="2918" y="3830"/>
              <a:ext cx="2039" cy="1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31" name="Rectangle 15"/>
            <p:cNvSpPr>
              <a:spLocks noChangeArrowheads="1"/>
            </p:cNvSpPr>
            <p:nvPr/>
          </p:nvSpPr>
          <p:spPr bwMode="auto">
            <a:xfrm>
              <a:off x="1398" y="2153"/>
              <a:ext cx="164" cy="4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Animation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http://www.kmacgill.com/table_of_documents.htm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Kinetic Energy  </a:t>
            </a:r>
            <a:r>
              <a:rPr lang="en-US" dirty="0" smtClean="0"/>
              <a:t>-  </a:t>
            </a:r>
            <a:r>
              <a:rPr lang="en-US" dirty="0" smtClean="0">
                <a:solidFill>
                  <a:schemeClr val="tx2"/>
                </a:solidFill>
              </a:rPr>
              <a:t>energy in motion (usually resulting from molecular collisions).</a:t>
            </a:r>
          </a:p>
          <a:p>
            <a:r>
              <a:rPr lang="en-US" dirty="0" smtClean="0"/>
              <a:t>Potential Energy – </a:t>
            </a:r>
            <a:r>
              <a:rPr lang="en-US" dirty="0" smtClean="0">
                <a:solidFill>
                  <a:schemeClr val="tx2"/>
                </a:solidFill>
              </a:rPr>
              <a:t>the amount of energy an object contains but has not released yet.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Enthalpy and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Enthalpy – </a:t>
            </a:r>
            <a:r>
              <a:rPr lang="en-US" dirty="0" smtClean="0">
                <a:solidFill>
                  <a:schemeClr val="tx2"/>
                </a:solidFill>
              </a:rPr>
              <a:t>The heat content of a system (also referred to as “q”)</a:t>
            </a:r>
          </a:p>
          <a:p>
            <a:r>
              <a:rPr lang="en-US" dirty="0" smtClean="0"/>
              <a:t>Entropy – </a:t>
            </a:r>
            <a:r>
              <a:rPr lang="en-US" dirty="0" smtClean="0">
                <a:solidFill>
                  <a:schemeClr val="tx2"/>
                </a:solidFill>
              </a:rPr>
              <a:t>the measure of the amount of disorder in a process.  (example: the amount of random motion molecular particles display)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Exothermic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System</a:t>
            </a:r>
            <a:r>
              <a:rPr lang="en-US" dirty="0" smtClean="0"/>
              <a:t> releases </a:t>
            </a:r>
            <a:r>
              <a:rPr lang="en-US" dirty="0" smtClean="0">
                <a:solidFill>
                  <a:schemeClr val="tx2"/>
                </a:solidFill>
              </a:rPr>
              <a:t>energy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Heat flows </a:t>
            </a:r>
            <a:r>
              <a:rPr lang="en-US" dirty="0" smtClean="0"/>
              <a:t>out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Surroundings get hotter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q is </a:t>
            </a:r>
            <a:r>
              <a:rPr lang="en-US" dirty="0" smtClean="0"/>
              <a:t>negative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066800" y="3810000"/>
            <a:ext cx="3276600" cy="2590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System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4724400" y="3810000"/>
            <a:ext cx="36576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Surroundings</a:t>
            </a:r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1676400" y="4648200"/>
            <a:ext cx="2514600" cy="1219200"/>
          </a:xfrm>
          <a:prstGeom prst="rightArrow">
            <a:avLst>
              <a:gd name="adj1" fmla="val 50000"/>
              <a:gd name="adj2" fmla="val 5156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600"/>
              <a:t>Energy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theme1.xml><?xml version="1.0" encoding="utf-8"?>
<a:theme xmlns:a="http://schemas.openxmlformats.org/drawingml/2006/main" name="apch9n3">
  <a:themeElements>
    <a:clrScheme name="">
      <a:dk1>
        <a:srgbClr val="0066FF"/>
      </a:dk1>
      <a:lt1>
        <a:srgbClr val="FFFF00"/>
      </a:lt1>
      <a:dk2>
        <a:srgbClr val="000080"/>
      </a:dk2>
      <a:lt2>
        <a:srgbClr val="FFFFFF"/>
      </a:lt2>
      <a:accent1>
        <a:srgbClr val="0099CC"/>
      </a:accent1>
      <a:accent2>
        <a:srgbClr val="0033CC"/>
      </a:accent2>
      <a:accent3>
        <a:srgbClr val="AAAAC0"/>
      </a:accent3>
      <a:accent4>
        <a:srgbClr val="DADA00"/>
      </a:accent4>
      <a:accent5>
        <a:srgbClr val="AACAE2"/>
      </a:accent5>
      <a:accent6>
        <a:srgbClr val="002DB9"/>
      </a:accent6>
      <a:hlink>
        <a:srgbClr val="3399FF"/>
      </a:hlink>
      <a:folHlink>
        <a:srgbClr val="33CCFF"/>
      </a:folHlink>
    </a:clrScheme>
    <a:fontScheme name="apch9n3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pch9n3 1">
        <a:dk1>
          <a:srgbClr val="008080"/>
        </a:dk1>
        <a:lt1>
          <a:srgbClr val="DDDDDD"/>
        </a:lt1>
        <a:dk2>
          <a:srgbClr val="000000"/>
        </a:dk2>
        <a:lt2>
          <a:srgbClr val="FFFFFF"/>
        </a:lt2>
        <a:accent1>
          <a:srgbClr val="0099CC"/>
        </a:accent1>
        <a:accent2>
          <a:srgbClr val="9999FF"/>
        </a:accent2>
        <a:accent3>
          <a:srgbClr val="AAAAAA"/>
        </a:accent3>
        <a:accent4>
          <a:srgbClr val="BDBDBD"/>
        </a:accent4>
        <a:accent5>
          <a:srgbClr val="AACAE2"/>
        </a:accent5>
        <a:accent6>
          <a:srgbClr val="8A8AE7"/>
        </a:accent6>
        <a:hlink>
          <a:srgbClr val="00CCCC"/>
        </a:hlink>
        <a:folHlink>
          <a:srgbClr val="00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ch9n3 2">
        <a:dk1>
          <a:srgbClr val="000000"/>
        </a:dk1>
        <a:lt1>
          <a:srgbClr val="FFFFFF"/>
        </a:lt1>
        <a:dk2>
          <a:srgbClr val="000080"/>
        </a:dk2>
        <a:lt2>
          <a:srgbClr val="3366CC"/>
        </a:lt2>
        <a:accent1>
          <a:srgbClr val="9999FF"/>
        </a:accent1>
        <a:accent2>
          <a:srgbClr val="7F00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7200E7"/>
        </a:accent6>
        <a:hlink>
          <a:srgbClr val="00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ch9n3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C8C8C8"/>
        </a:accent6>
        <a:hlink>
          <a:srgbClr val="B2B2B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ch9n3 4">
        <a:dk1>
          <a:srgbClr val="003399"/>
        </a:dk1>
        <a:lt1>
          <a:srgbClr val="DDDDDD"/>
        </a:lt1>
        <a:dk2>
          <a:srgbClr val="000000"/>
        </a:dk2>
        <a:lt2>
          <a:srgbClr val="FFFFFF"/>
        </a:lt2>
        <a:accent1>
          <a:srgbClr val="CC00FF"/>
        </a:accent1>
        <a:accent2>
          <a:srgbClr val="00CCCC"/>
        </a:accent2>
        <a:accent3>
          <a:srgbClr val="AAAAAA"/>
        </a:accent3>
        <a:accent4>
          <a:srgbClr val="BDBDBD"/>
        </a:accent4>
        <a:accent5>
          <a:srgbClr val="E2AAFF"/>
        </a:accent5>
        <a:accent6>
          <a:srgbClr val="00B9B9"/>
        </a:accent6>
        <a:hlink>
          <a:srgbClr val="0000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ch9n3 5">
        <a:dk1>
          <a:srgbClr val="660033"/>
        </a:dk1>
        <a:lt1>
          <a:srgbClr val="DDDDDD"/>
        </a:lt1>
        <a:dk2>
          <a:srgbClr val="000000"/>
        </a:dk2>
        <a:lt2>
          <a:srgbClr val="FFFFFF"/>
        </a:lt2>
        <a:accent1>
          <a:srgbClr val="FF99CC"/>
        </a:accent1>
        <a:accent2>
          <a:srgbClr val="9999FF"/>
        </a:accent2>
        <a:accent3>
          <a:srgbClr val="AAAAAA"/>
        </a:accent3>
        <a:accent4>
          <a:srgbClr val="BDBDBD"/>
        </a:accent4>
        <a:accent5>
          <a:srgbClr val="FFCAE2"/>
        </a:accent5>
        <a:accent6>
          <a:srgbClr val="8A8AE7"/>
        </a:accent6>
        <a:hlink>
          <a:srgbClr val="D60093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ch9n3 6">
        <a:dk1>
          <a:srgbClr val="000000"/>
        </a:dk1>
        <a:lt1>
          <a:srgbClr val="FFFFFF"/>
        </a:lt1>
        <a:dk2>
          <a:srgbClr val="663300"/>
        </a:dk2>
        <a:lt2>
          <a:srgbClr val="CC9900"/>
        </a:lt2>
        <a:accent1>
          <a:srgbClr val="FF9933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FFCC99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66FF"/>
    </a:dk1>
    <a:lt1>
      <a:srgbClr val="FFFF00"/>
    </a:lt1>
    <a:dk2>
      <a:srgbClr val="000080"/>
    </a:dk2>
    <a:lt2>
      <a:srgbClr val="FFFFFF"/>
    </a:lt2>
    <a:accent1>
      <a:srgbClr val="0099CC"/>
    </a:accent1>
    <a:accent2>
      <a:srgbClr val="0033CC"/>
    </a:accent2>
    <a:accent3>
      <a:srgbClr val="AAAAC0"/>
    </a:accent3>
    <a:accent4>
      <a:srgbClr val="DADA00"/>
    </a:accent4>
    <a:accent5>
      <a:srgbClr val="AACAE2"/>
    </a:accent5>
    <a:accent6>
      <a:srgbClr val="002DB9"/>
    </a:accent6>
    <a:hlink>
      <a:srgbClr val="3399FF"/>
    </a:hlink>
    <a:folHlink>
      <a:srgbClr val="33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D:\DATA\PRESENT\apch9n3.ppt</Template>
  <TotalTime>2752</TotalTime>
  <Words>365</Words>
  <Application>Microsoft Office PowerPoint</Application>
  <PresentationFormat>On-screen Show (4:3)</PresentationFormat>
  <Paragraphs>87</Paragraphs>
  <Slides>19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Times New Roman</vt:lpstr>
      <vt:lpstr>Arial</vt:lpstr>
      <vt:lpstr>Monotype Sorts</vt:lpstr>
      <vt:lpstr>Wingdings</vt:lpstr>
      <vt:lpstr>Symbol</vt:lpstr>
      <vt:lpstr>apch9n3</vt:lpstr>
      <vt:lpstr>QuickTime Picture</vt:lpstr>
      <vt:lpstr>Energy -- In Chemical Processes</vt:lpstr>
      <vt:lpstr>Energy</vt:lpstr>
      <vt:lpstr>Heat   Transfer</vt:lpstr>
      <vt:lpstr>The Universe</vt:lpstr>
      <vt:lpstr>Law of Conservation of Energy</vt:lpstr>
      <vt:lpstr>Reaction Pathway</vt:lpstr>
      <vt:lpstr>Animation</vt:lpstr>
      <vt:lpstr>Enthalpy and Entropy</vt:lpstr>
      <vt:lpstr>Exothermic</vt:lpstr>
      <vt:lpstr> Exothermic Reaction</vt:lpstr>
      <vt:lpstr>Endothermic</vt:lpstr>
      <vt:lpstr>C. Endothermic Reaction</vt:lpstr>
      <vt:lpstr>Units of Energy</vt:lpstr>
      <vt:lpstr>Calorimetry</vt:lpstr>
      <vt:lpstr>Solar Energy</vt:lpstr>
      <vt:lpstr>Geothermal Energy </vt:lpstr>
      <vt:lpstr>Wind Energy</vt:lpstr>
      <vt:lpstr>Photosynthesis</vt:lpstr>
      <vt:lpstr>Careers in Energy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</dc:title>
  <dc:subject>Energy</dc:subject>
  <dc:creator>Thomas V. Green Jr.</dc:creator>
  <cp:lastModifiedBy> </cp:lastModifiedBy>
  <cp:revision>134</cp:revision>
  <cp:lastPrinted>1998-01-05T03:22:32Z</cp:lastPrinted>
  <dcterms:created xsi:type="dcterms:W3CDTF">1995-06-17T23:31:02Z</dcterms:created>
  <dcterms:modified xsi:type="dcterms:W3CDTF">2010-03-14T23:09:22Z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tvgreen@aol.com</vt:lpwstr>
  </property>
  <property fmtid="{D5CDD505-2E9C-101B-9397-08002B2CF9AE}" pid="8" name="HomePage">
    <vt:lpwstr>http://mrgreen.tierranet.com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D:\DATA\Web Pages\Temp</vt:lpwstr>
  </property>
</Properties>
</file>