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7" r:id="rId2"/>
    <p:sldId id="262" r:id="rId3"/>
    <p:sldId id="277" r:id="rId4"/>
    <p:sldId id="263" r:id="rId5"/>
    <p:sldId id="264" r:id="rId6"/>
    <p:sldId id="265" r:id="rId7"/>
    <p:sldId id="278" r:id="rId8"/>
    <p:sldId id="290" r:id="rId9"/>
    <p:sldId id="266" r:id="rId10"/>
    <p:sldId id="288" r:id="rId11"/>
    <p:sldId id="289" r:id="rId12"/>
    <p:sldId id="267" r:id="rId13"/>
    <p:sldId id="280" r:id="rId14"/>
    <p:sldId id="281" r:id="rId15"/>
    <p:sldId id="279" r:id="rId16"/>
    <p:sldId id="286" r:id="rId17"/>
    <p:sldId id="283" r:id="rId18"/>
    <p:sldId id="284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0362D1C-1F33-429F-9D9A-836F4B82F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11FFE8-B6F2-4F8C-904E-9E2D5FF22738}" type="datetimeFigureOut">
              <a:rPr lang="en-US" smtClean="0"/>
              <a:t>3/14/2010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72301-C2E0-4C8B-B044-DAE8BEAA48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72301-C2E0-4C8B-B044-DAE8BEAA483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72301-C2E0-4C8B-B044-DAE8BEAA483B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72301-C2E0-4C8B-B044-DAE8BEAA483B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72301-C2E0-4C8B-B044-DAE8BEAA483B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72301-C2E0-4C8B-B044-DAE8BEAA483B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72301-C2E0-4C8B-B044-DAE8BEAA483B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72301-C2E0-4C8B-B044-DAE8BEAA483B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72301-C2E0-4C8B-B044-DAE8BEAA483B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72301-C2E0-4C8B-B044-DAE8BEAA483B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72301-C2E0-4C8B-B044-DAE8BEAA483B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72301-C2E0-4C8B-B044-DAE8BEAA483B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72301-C2E0-4C8B-B044-DAE8BEAA483B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72301-C2E0-4C8B-B044-DAE8BEAA483B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72301-C2E0-4C8B-B044-DAE8BEAA483B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72301-C2E0-4C8B-B044-DAE8BEAA483B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72301-C2E0-4C8B-B044-DAE8BEAA483B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72301-C2E0-4C8B-B044-DAE8BEAA483B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72301-C2E0-4C8B-B044-DAE8BEAA483B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518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8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74E5BB81-6D78-4E50-8A6F-3EE35DE1B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078DE-68B7-43AD-AAC2-AFDF0383C4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369F5-B30D-4BD5-8F57-4EC939991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79C9D-B387-4FF2-8268-CAF64C34C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971E2-1DEB-484D-BDE3-7669EE22BD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D1186-418D-42EF-A489-E1635C1DE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73277-455F-4EFD-B766-C87123E389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5EFA0-E578-431A-B25A-1F719C36D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F361D-7EA1-4ECB-A7D6-0615FD114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DB20A-0808-4E11-9BFB-9181FEC68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8D352-F2BF-4838-AD23-C1EC10ACD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10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11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3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3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13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3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3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3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3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4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4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4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4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4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4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4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4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4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4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415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5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5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5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5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5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5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415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6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6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6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416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6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6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6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6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C54973F3-4923-498C-BC47-DA65A5C214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4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16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1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16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1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16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1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16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1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16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1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Lucida Bright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Lucida Bright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Lucida Bright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Lucida Bright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Lucida Bright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Lucida Bright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Lucida Bright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Lucida Bright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 Matter and Energy Changes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Chapter 10 – Physical</a:t>
            </a:r>
          </a:p>
          <a:p>
            <a:pPr eaLnBrk="1" hangingPunct="1">
              <a:defRPr/>
            </a:pPr>
            <a:r>
              <a:rPr lang="en-US" dirty="0" smtClean="0"/>
              <a:t>Chapter 20 – Chemical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of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Boiling Point </a:t>
            </a:r>
            <a:r>
              <a:rPr lang="en-US" dirty="0" smtClean="0"/>
              <a:t>– The temperature at which a liquid changes to a gas.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Melting Point </a:t>
            </a:r>
            <a:r>
              <a:rPr lang="en-US" dirty="0" smtClean="0"/>
              <a:t>– The temperature at which a solid changes to a liquid.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Freezing Point </a:t>
            </a:r>
            <a:r>
              <a:rPr lang="en-US" dirty="0" smtClean="0"/>
              <a:t>– The temperature at which a liquid changes to a solid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of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Heat of Fusion </a:t>
            </a:r>
            <a:r>
              <a:rPr lang="en-US" dirty="0" smtClean="0"/>
              <a:t>– the amount of energy released as one kilogram (kg) of a substance solidifies at its freezing point.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Heat of Vaporization </a:t>
            </a:r>
            <a:r>
              <a:rPr lang="en-US" dirty="0" smtClean="0"/>
              <a:t>– the amount of energy absorbed when one kilogram (kg) of a liquid vaporizes at its normal boiling point.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Plasma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Plasma</a:t>
            </a:r>
            <a:r>
              <a:rPr lang="en-US" dirty="0" smtClean="0"/>
              <a:t> is an </a:t>
            </a:r>
            <a:r>
              <a:rPr lang="en-US" dirty="0" smtClean="0">
                <a:solidFill>
                  <a:srgbClr val="FFFF00"/>
                </a:solidFill>
              </a:rPr>
              <a:t>ionized gas</a:t>
            </a:r>
            <a:r>
              <a:rPr lang="en-US" dirty="0" smtClean="0"/>
              <a:t>, occurring at </a:t>
            </a:r>
            <a:r>
              <a:rPr lang="en-US" dirty="0" smtClean="0">
                <a:solidFill>
                  <a:srgbClr val="FFFF00"/>
                </a:solidFill>
              </a:rPr>
              <a:t>high temperatures </a:t>
            </a:r>
            <a:r>
              <a:rPr lang="en-US" dirty="0" smtClean="0"/>
              <a:t>in </a:t>
            </a:r>
            <a:r>
              <a:rPr lang="en-US" dirty="0" smtClean="0"/>
              <a:t>which atoms lose their </a:t>
            </a:r>
            <a:r>
              <a:rPr lang="en-US" dirty="0" smtClean="0"/>
              <a:t>electrons.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Ex. the sun</a:t>
            </a:r>
          </a:p>
        </p:txBody>
      </p:sp>
      <p:pic>
        <p:nvPicPr>
          <p:cNvPr id="12292" name="Picture 4" descr="plasm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4114800"/>
            <a:ext cx="165735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 descr="Su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2819400"/>
            <a:ext cx="3708400" cy="360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0"/>
            <a:ext cx="3008313" cy="10668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Representation of Components in a Crystalline Solid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2362200"/>
            <a:ext cx="3008313" cy="3763963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Crystal Lattice</a:t>
            </a:r>
            <a:r>
              <a:rPr lang="en-US" sz="2400" dirty="0" smtClean="0"/>
              <a:t>:  A 3-dimensional system of points designating the centers of components (atoms, ions, or molecules) that make up the substance</a:t>
            </a:r>
          </a:p>
          <a:p>
            <a:pPr>
              <a:defRPr/>
            </a:pPr>
            <a:endParaRPr lang="en-US" sz="2400" dirty="0"/>
          </a:p>
        </p:txBody>
      </p:sp>
      <p:pic>
        <p:nvPicPr>
          <p:cNvPr id="13316" name="Picture 4" descr="liclcrystal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335463" y="762000"/>
            <a:ext cx="4503737" cy="44196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FFC000"/>
                </a:solidFill>
              </a:rPr>
              <a:t>Types of Solids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Amorphous solids:  </a:t>
            </a:r>
            <a:r>
              <a:rPr lang="en-US" sz="2800" dirty="0" smtClean="0"/>
              <a:t>considerable disorder in their structures </a:t>
            </a:r>
            <a:r>
              <a:rPr lang="en-US" sz="2800" dirty="0" smtClean="0">
                <a:solidFill>
                  <a:srgbClr val="FFC000"/>
                </a:solidFill>
              </a:rPr>
              <a:t>(glass and plastic).</a:t>
            </a:r>
          </a:p>
          <a:p>
            <a:pPr>
              <a:defRPr/>
            </a:pPr>
            <a:endParaRPr lang="en-US" sz="2800" dirty="0"/>
          </a:p>
        </p:txBody>
      </p:sp>
      <p:pic>
        <p:nvPicPr>
          <p:cNvPr id="14340" name="Content Placeholder 4" descr="glass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411663" y="762000"/>
            <a:ext cx="4351337" cy="51054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Liquid Crystals</a:t>
            </a:r>
            <a:endParaRPr lang="en-US" sz="2800" dirty="0"/>
          </a:p>
        </p:txBody>
      </p:sp>
      <p:pic>
        <p:nvPicPr>
          <p:cNvPr id="15363" name="Content Placeholder 5" descr="liquid crystal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575050" y="858838"/>
            <a:ext cx="5111750" cy="4681537"/>
          </a:xfr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sz="2400" dirty="0" smtClean="0"/>
              <a:t>A material that loses its rigid organization in only one or two dimensions when it melts.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en-US" sz="2400" dirty="0" smtClean="0">
                <a:solidFill>
                  <a:srgbClr val="FFC000"/>
                </a:solidFill>
              </a:rPr>
              <a:t>Watches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en-US" sz="2400" dirty="0" smtClean="0">
                <a:solidFill>
                  <a:srgbClr val="FFC000"/>
                </a:solidFill>
              </a:rPr>
              <a:t>Calculators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en-US" sz="2400" dirty="0" smtClean="0">
                <a:solidFill>
                  <a:srgbClr val="FFC000"/>
                </a:solidFill>
              </a:rPr>
              <a:t>Laptop Computers</a:t>
            </a:r>
            <a:endParaRPr lang="en-US"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Energy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u="sng" dirty="0" smtClean="0"/>
              <a:t>Energy</a:t>
            </a:r>
            <a:r>
              <a:rPr lang="en-US" sz="2800" dirty="0" smtClean="0"/>
              <a:t>:  </a:t>
            </a:r>
            <a:r>
              <a:rPr lang="en-US" sz="2800" dirty="0" smtClean="0">
                <a:solidFill>
                  <a:srgbClr val="FFFF00"/>
                </a:solidFill>
              </a:rPr>
              <a:t>the capacity to </a:t>
            </a:r>
            <a:r>
              <a:rPr lang="en-US" sz="2800" dirty="0" smtClean="0">
                <a:solidFill>
                  <a:srgbClr val="FFFF00"/>
                </a:solidFill>
              </a:rPr>
              <a:t>do work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/>
              <a:t>       Unit:    Joules (J)    Calorie (cal)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u="sng" dirty="0" smtClean="0"/>
              <a:t>Temperature:</a:t>
            </a:r>
            <a:r>
              <a:rPr lang="en-US" sz="2800" dirty="0" smtClean="0"/>
              <a:t>   </a:t>
            </a:r>
            <a:r>
              <a:rPr lang="en-US" sz="2800" dirty="0" smtClean="0">
                <a:solidFill>
                  <a:srgbClr val="FFFF00"/>
                </a:solidFill>
              </a:rPr>
              <a:t>the measure of the </a:t>
            </a:r>
            <a:r>
              <a:rPr lang="en-US" sz="2800" dirty="0" smtClean="0">
                <a:solidFill>
                  <a:srgbClr val="FFFF00"/>
                </a:solidFill>
              </a:rPr>
              <a:t>amount of heat in an object or space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>
              <a:buFont typeface="Wingdings" pitchFamily="2" charset="2"/>
              <a:buNone/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u="sng" dirty="0" smtClean="0"/>
              <a:t>Specific Heat:</a:t>
            </a:r>
            <a:r>
              <a:rPr lang="en-US" sz="2800" dirty="0" smtClean="0"/>
              <a:t>   </a:t>
            </a:r>
            <a:r>
              <a:rPr lang="en-US" sz="2400" dirty="0" smtClean="0"/>
              <a:t>the measure of the amount of  </a:t>
            </a:r>
            <a:r>
              <a:rPr lang="en-US" sz="2400" dirty="0" smtClean="0">
                <a:solidFill>
                  <a:srgbClr val="FFFF00"/>
                </a:solidFill>
              </a:rPr>
              <a:t>heat</a:t>
            </a:r>
            <a:r>
              <a:rPr lang="en-US" sz="2400" dirty="0" smtClean="0"/>
              <a:t> </a:t>
            </a:r>
            <a:r>
              <a:rPr lang="en-US" sz="2400" dirty="0" smtClean="0"/>
              <a:t>needed to raise the temperature of </a:t>
            </a:r>
            <a:r>
              <a:rPr lang="en-US" sz="2400" dirty="0" smtClean="0">
                <a:solidFill>
                  <a:srgbClr val="FFFF00"/>
                </a:solidFill>
              </a:rPr>
              <a:t>one gram </a:t>
            </a:r>
            <a:r>
              <a:rPr lang="en-US" sz="2400" dirty="0" smtClean="0"/>
              <a:t>of </a:t>
            </a:r>
            <a:r>
              <a:rPr lang="en-US" sz="2400" dirty="0" smtClean="0"/>
              <a:t>a substance </a:t>
            </a:r>
            <a:r>
              <a:rPr lang="en-US" sz="2400" dirty="0" smtClean="0">
                <a:solidFill>
                  <a:srgbClr val="FFFF00"/>
                </a:solidFill>
              </a:rPr>
              <a:t>one degree </a:t>
            </a:r>
            <a:r>
              <a:rPr lang="en-US" sz="2400" dirty="0" smtClean="0">
                <a:solidFill>
                  <a:srgbClr val="FFFF00"/>
                </a:solidFill>
              </a:rPr>
              <a:t>Celsius</a:t>
            </a:r>
            <a:r>
              <a:rPr lang="en-US" sz="2400" dirty="0" smtClean="0"/>
              <a:t>.</a:t>
            </a:r>
            <a:endParaRPr lang="en-US" sz="2400" u="sng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/>
              <a:t>       </a:t>
            </a:r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Heating  Curve</a:t>
            </a:r>
            <a:endParaRPr lang="en-US" dirty="0"/>
          </a:p>
        </p:txBody>
      </p:sp>
      <p:pic>
        <p:nvPicPr>
          <p:cNvPr id="17411" name="Picture 4" descr="FG11_018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" y="1447800"/>
            <a:ext cx="8229600" cy="4937125"/>
          </a:xfr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Heating  Curve</a:t>
            </a:r>
            <a:endParaRPr lang="en-US" dirty="0"/>
          </a:p>
        </p:txBody>
      </p:sp>
      <p:pic>
        <p:nvPicPr>
          <p:cNvPr id="18435" name="Picture 5" descr="FG08_1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" y="1600200"/>
            <a:ext cx="8001000" cy="4525963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Physical Changes in Matter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smtClean="0"/>
              <a:t>change in a substance that doesn’t change the identity of the substance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2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smtClean="0"/>
              <a:t>Ex. grinding, cutting, melting, boiling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219200"/>
            <a:ext cx="4038600" cy="24384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Includes all changes of state (physical changes of a substance from one state to another)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  <p:pic>
        <p:nvPicPr>
          <p:cNvPr id="4101" name="Picture 4" descr="statesofmat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4391025"/>
            <a:ext cx="381000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Kinetic Theory of Matter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Kinetic Theory </a:t>
            </a:r>
            <a:r>
              <a:rPr lang="en-US" dirty="0" smtClean="0"/>
              <a:t>- States </a:t>
            </a:r>
            <a:r>
              <a:rPr lang="en-US" dirty="0" smtClean="0"/>
              <a:t>that particles of matter are in constant, random motion.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5181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Solid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5638800" cy="5334000"/>
          </a:xfrm>
        </p:spPr>
        <p:txBody>
          <a:bodyPr/>
          <a:lstStyle/>
          <a:p>
            <a:pPr marL="457200" lvl="4" indent="280988" eaLnBrk="1" hangingPunct="1">
              <a:buFont typeface="Wingdings" pitchFamily="2" charset="2"/>
              <a:buChar char="Ø"/>
              <a:defRPr/>
            </a:pPr>
            <a:r>
              <a:rPr lang="en-US" sz="3200" smtClean="0"/>
              <a:t>definite volume</a:t>
            </a:r>
          </a:p>
          <a:p>
            <a:pPr marL="457200" lvl="4" indent="280988" eaLnBrk="1" hangingPunct="1">
              <a:buFont typeface="Wingdings" pitchFamily="2" charset="2"/>
              <a:buChar char="Ø"/>
              <a:defRPr/>
            </a:pPr>
            <a:r>
              <a:rPr lang="en-US" sz="3200" smtClean="0"/>
              <a:t>definite shape</a:t>
            </a:r>
          </a:p>
          <a:p>
            <a:pPr marL="457200" lvl="4" indent="280988" eaLnBrk="1" hangingPunct="1">
              <a:buFont typeface="Wingdings" pitchFamily="2" charset="2"/>
              <a:buChar char="Ø"/>
              <a:defRPr/>
            </a:pPr>
            <a:r>
              <a:rPr lang="en-US" sz="3200" smtClean="0"/>
              <a:t>atoms are packed 	together in fixed 	positions</a:t>
            </a:r>
          </a:p>
          <a:p>
            <a:pPr marL="457200" lvl="4" indent="280988" eaLnBrk="1" hangingPunct="1">
              <a:buFont typeface="Wingdings" pitchFamily="2" charset="2"/>
              <a:buChar char="Ø"/>
              <a:defRPr/>
            </a:pPr>
            <a:r>
              <a:rPr lang="en-US" sz="3200" smtClean="0"/>
              <a:t>strong attractive 	forces between 	atoms</a:t>
            </a:r>
          </a:p>
          <a:p>
            <a:pPr marL="457200" lvl="4" indent="280988" eaLnBrk="1" hangingPunct="1">
              <a:buFont typeface="Wingdings" pitchFamily="2" charset="2"/>
              <a:buChar char="Ø"/>
              <a:defRPr/>
            </a:pPr>
            <a:r>
              <a:rPr lang="en-US" sz="3200" smtClean="0"/>
              <a:t>only vibrate in place</a:t>
            </a:r>
          </a:p>
        </p:txBody>
      </p:sp>
      <p:pic>
        <p:nvPicPr>
          <p:cNvPr id="6148" name="Picture 5" descr="fig01_13"/>
          <p:cNvPicPr>
            <a:picLocks noChangeAspect="1" noChangeArrowheads="1"/>
          </p:cNvPicPr>
          <p:nvPr/>
        </p:nvPicPr>
        <p:blipFill>
          <a:blip r:embed="rId3" cstate="print"/>
          <a:srcRect t="4045" r="65384" b="3918"/>
          <a:stretch>
            <a:fillRect/>
          </a:stretch>
        </p:blipFill>
        <p:spPr bwMode="auto">
          <a:xfrm>
            <a:off x="5715000" y="0"/>
            <a:ext cx="34290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54102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Liquid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5791200" cy="5029200"/>
          </a:xfrm>
        </p:spPr>
        <p:txBody>
          <a:bodyPr/>
          <a:lstStyle/>
          <a:p>
            <a:pPr marL="460375" lvl="4" indent="454025" eaLnBrk="1" hangingPunct="1">
              <a:buFont typeface="Wingdings" pitchFamily="2" charset="2"/>
              <a:buChar char="Ø"/>
              <a:defRPr/>
            </a:pPr>
            <a:r>
              <a:rPr lang="en-US" sz="3200" smtClean="0"/>
              <a:t>definite volume</a:t>
            </a:r>
          </a:p>
          <a:p>
            <a:pPr marL="460375" lvl="4" indent="454025" eaLnBrk="1" hangingPunct="1">
              <a:buFont typeface="Wingdings" pitchFamily="2" charset="2"/>
              <a:buChar char="Ø"/>
              <a:defRPr/>
            </a:pPr>
            <a:r>
              <a:rPr lang="en-US" sz="3200" smtClean="0"/>
              <a:t>indefinite shape</a:t>
            </a:r>
          </a:p>
          <a:p>
            <a:pPr marL="460375" lvl="4" indent="454025" eaLnBrk="1" hangingPunct="1">
              <a:buFont typeface="Wingdings" pitchFamily="2" charset="2"/>
              <a:buChar char="Ø"/>
              <a:defRPr/>
            </a:pPr>
            <a:r>
              <a:rPr lang="en-US" sz="3200" smtClean="0"/>
              <a:t>atoms are close 	together </a:t>
            </a:r>
          </a:p>
          <a:p>
            <a:pPr marL="460375" lvl="4" indent="454025" eaLnBrk="1" hangingPunct="1">
              <a:buFont typeface="Wingdings" pitchFamily="2" charset="2"/>
              <a:buChar char="Ø"/>
              <a:defRPr/>
            </a:pPr>
            <a:r>
              <a:rPr lang="en-US" sz="3200" smtClean="0"/>
              <a:t>atoms can overcome 	attractive forces to 	flow</a:t>
            </a:r>
          </a:p>
          <a:p>
            <a:pPr marL="0" indent="0" eaLnBrk="1" hangingPunct="1">
              <a:defRPr/>
            </a:pPr>
            <a:endParaRPr lang="en-US" smtClean="0"/>
          </a:p>
        </p:txBody>
      </p:sp>
      <p:pic>
        <p:nvPicPr>
          <p:cNvPr id="7172" name="Picture 5" descr="fig01_13"/>
          <p:cNvPicPr>
            <a:picLocks noChangeAspect="1" noChangeArrowheads="1"/>
          </p:cNvPicPr>
          <p:nvPr/>
        </p:nvPicPr>
        <p:blipFill>
          <a:blip r:embed="rId3" cstate="print"/>
          <a:srcRect l="33846" t="3918" r="33847" b="5057"/>
          <a:stretch>
            <a:fillRect/>
          </a:stretch>
        </p:blipFill>
        <p:spPr bwMode="auto">
          <a:xfrm>
            <a:off x="5943600" y="0"/>
            <a:ext cx="3200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52578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Gases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5638800" cy="5029200"/>
          </a:xfrm>
        </p:spPr>
        <p:txBody>
          <a:bodyPr/>
          <a:lstStyle/>
          <a:p>
            <a:pPr marL="457200" lvl="4" indent="236538" eaLnBrk="1" hangingPunct="1">
              <a:buFont typeface="Wingdings" pitchFamily="2" charset="2"/>
              <a:buChar char="Ø"/>
              <a:defRPr/>
            </a:pPr>
            <a:r>
              <a:rPr lang="en-US" sz="3200" smtClean="0"/>
              <a:t>indefinite volume</a:t>
            </a:r>
          </a:p>
          <a:p>
            <a:pPr marL="457200" lvl="4" indent="236538" eaLnBrk="1" hangingPunct="1">
              <a:buFont typeface="Wingdings" pitchFamily="2" charset="2"/>
              <a:buChar char="Ø"/>
              <a:defRPr/>
            </a:pPr>
            <a:r>
              <a:rPr lang="en-US" sz="3200" smtClean="0"/>
              <a:t>indefinite shape</a:t>
            </a:r>
          </a:p>
          <a:p>
            <a:pPr marL="457200" lvl="4" indent="236538" eaLnBrk="1" hangingPunct="1">
              <a:buFont typeface="Wingdings" pitchFamily="2" charset="2"/>
              <a:buChar char="Ø"/>
              <a:defRPr/>
            </a:pPr>
            <a:r>
              <a:rPr lang="en-US" sz="3200" smtClean="0"/>
              <a:t>atoms move very 	quickly</a:t>
            </a:r>
          </a:p>
          <a:p>
            <a:pPr marL="457200" lvl="4" indent="236538" eaLnBrk="1" hangingPunct="1">
              <a:buFont typeface="Wingdings" pitchFamily="2" charset="2"/>
              <a:buChar char="Ø"/>
              <a:defRPr/>
            </a:pPr>
            <a:r>
              <a:rPr lang="en-US" sz="3200" smtClean="0"/>
              <a:t>atoms are far apart</a:t>
            </a:r>
          </a:p>
          <a:p>
            <a:pPr marL="457200" lvl="4" indent="236538" eaLnBrk="1" hangingPunct="1">
              <a:buFont typeface="Wingdings" pitchFamily="2" charset="2"/>
              <a:buChar char="Ø"/>
              <a:defRPr/>
            </a:pPr>
            <a:r>
              <a:rPr lang="en-US" sz="3200" smtClean="0"/>
              <a:t>pretty weak attractive 	forces</a:t>
            </a:r>
          </a:p>
          <a:p>
            <a:pPr marL="457200" lvl="4" indent="236538" eaLnBrk="1" hangingPunct="1">
              <a:buFont typeface="Wingdings" pitchFamily="2" charset="2"/>
              <a:buChar char="Ø"/>
              <a:defRPr/>
            </a:pPr>
            <a:endParaRPr lang="en-US" sz="3200" smtClean="0"/>
          </a:p>
          <a:p>
            <a:pPr marL="0" indent="0" eaLnBrk="1" hangingPunct="1">
              <a:defRPr/>
            </a:pPr>
            <a:endParaRPr lang="en-US" smtClean="0"/>
          </a:p>
        </p:txBody>
      </p:sp>
      <p:pic>
        <p:nvPicPr>
          <p:cNvPr id="8196" name="Picture 5" descr="fig01_13"/>
          <p:cNvPicPr>
            <a:picLocks noChangeAspect="1" noChangeArrowheads="1"/>
          </p:cNvPicPr>
          <p:nvPr/>
        </p:nvPicPr>
        <p:blipFill>
          <a:blip r:embed="rId3" cstate="print"/>
          <a:srcRect l="63846" t="4930" r="2307" b="4045"/>
          <a:stretch>
            <a:fillRect/>
          </a:stretch>
        </p:blipFill>
        <p:spPr bwMode="auto">
          <a:xfrm>
            <a:off x="5791200" y="0"/>
            <a:ext cx="3352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Three Phases of Matter</a:t>
            </a:r>
            <a:endParaRPr lang="en-US" dirty="0"/>
          </a:p>
        </p:txBody>
      </p:sp>
      <p:pic>
        <p:nvPicPr>
          <p:cNvPr id="10243" name="Picture 3" descr="phases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1600200"/>
            <a:ext cx="8305800" cy="4953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of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Evaporation</a:t>
            </a:r>
            <a:r>
              <a:rPr lang="en-US" dirty="0" smtClean="0"/>
              <a:t> – the process by which particles of a liquid form a gas by escaping from the liquid surface.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Sublimation</a:t>
            </a:r>
            <a:r>
              <a:rPr lang="en-US" dirty="0" smtClean="0"/>
              <a:t> – the process by which particles of a solid escape from its surface and form a gas.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Condensation</a:t>
            </a:r>
            <a:r>
              <a:rPr lang="en-US" dirty="0" smtClean="0"/>
              <a:t> – the process where gaseous particles come together, or condense, to form a liquid or at times a solid.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Changes of State</a:t>
            </a:r>
          </a:p>
        </p:txBody>
      </p:sp>
      <p:pic>
        <p:nvPicPr>
          <p:cNvPr id="11267" name="Picture 3" descr="Changes_of_State5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 t="16602"/>
          <a:stretch>
            <a:fillRect/>
          </a:stretch>
        </p:blipFill>
        <p:spPr>
          <a:xfrm>
            <a:off x="457200" y="1600200"/>
            <a:ext cx="8229600" cy="45767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blank">
      <a:majorFont>
        <a:latin typeface="Lucida Bright"/>
        <a:ea typeface=""/>
        <a:cs typeface=""/>
      </a:majorFont>
      <a:minorFont>
        <a:latin typeface="Lucida Br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631</TotalTime>
  <Words>444</Words>
  <Application>Microsoft Office PowerPoint</Application>
  <PresentationFormat>On-screen Show (4:3)</PresentationFormat>
  <Paragraphs>81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Lucida Bright</vt:lpstr>
      <vt:lpstr>Wingdings</vt:lpstr>
      <vt:lpstr>Calibri</vt:lpstr>
      <vt:lpstr>blank</vt:lpstr>
      <vt:lpstr> Matter and Energy Changes</vt:lpstr>
      <vt:lpstr>Physical Changes in Matter</vt:lpstr>
      <vt:lpstr>Kinetic Theory of Matter</vt:lpstr>
      <vt:lpstr>Solid</vt:lpstr>
      <vt:lpstr>Liquid</vt:lpstr>
      <vt:lpstr>Gases</vt:lpstr>
      <vt:lpstr>Three Phases of Matter</vt:lpstr>
      <vt:lpstr>Changes of State</vt:lpstr>
      <vt:lpstr>Changes of State</vt:lpstr>
      <vt:lpstr>Changes of State</vt:lpstr>
      <vt:lpstr>Changes of State</vt:lpstr>
      <vt:lpstr>Plasma</vt:lpstr>
      <vt:lpstr>Representation of Components in a Crystalline Solid</vt:lpstr>
      <vt:lpstr>Types of Solids</vt:lpstr>
      <vt:lpstr>Liquid Crystals</vt:lpstr>
      <vt:lpstr>Energy Terminology</vt:lpstr>
      <vt:lpstr>Heating  Curve</vt:lpstr>
      <vt:lpstr>Heating  Curve</vt:lpstr>
    </vt:vector>
  </TitlesOfParts>
  <Company>Greater Atlanta Christian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1: Matter and Change</dc:title>
  <dc:creator>abigailg</dc:creator>
  <cp:lastModifiedBy> </cp:lastModifiedBy>
  <cp:revision>32</cp:revision>
  <dcterms:created xsi:type="dcterms:W3CDTF">2004-08-29T01:30:41Z</dcterms:created>
  <dcterms:modified xsi:type="dcterms:W3CDTF">2010-03-14T22:56:41Z</dcterms:modified>
</cp:coreProperties>
</file>