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5" r:id="rId6"/>
    <p:sldId id="267" r:id="rId7"/>
    <p:sldId id="270" r:id="rId8"/>
    <p:sldId id="259" r:id="rId9"/>
    <p:sldId id="260" r:id="rId10"/>
    <p:sldId id="263" r:id="rId11"/>
    <p:sldId id="264" r:id="rId12"/>
    <p:sldId id="272" r:id="rId13"/>
    <p:sldId id="275" r:id="rId14"/>
    <p:sldId id="266" r:id="rId15"/>
    <p:sldId id="273" r:id="rId16"/>
    <p:sldId id="274" r:id="rId17"/>
    <p:sldId id="271" r:id="rId18"/>
    <p:sldId id="268" r:id="rId19"/>
    <p:sldId id="276" r:id="rId20"/>
    <p:sldId id="269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1865912-1565-4198-B059-5C1F1C7A13AE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46B952D-4402-4FFA-968E-093700F29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A0656A-D83A-4A2C-9432-044DE0C24AE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02579B-44E1-40C9-92EF-9BFB22C8913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981332-BB25-49A4-AEB0-E2D7C89A7C9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B1F49A-1D40-4415-8455-ACEE763DE8C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E6411-B513-4982-882C-5100C8DD983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64953-3D3B-4290-801E-61022FA16D3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A66511-CEE4-4C1E-89C9-8D3C99B96E2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A82138-3F86-4131-B224-581FCD04455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E2A7EC-77E5-4D9A-A545-8BFD5BD998F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C48589-EDE0-4A4C-9A45-877C6EB983E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9D6EC4-F983-41B5-B2A2-F7E1E4F6BB7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CA0EE0-5574-433B-96AF-8F935CE679B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7A9DA7-2089-46AD-A0C8-2E883455C59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4E1191-EC8F-4B96-98BD-B7B62E833E2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8207A7-CA68-432C-B56E-937CC04504F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66ECC6-F228-4A76-A7EA-162AFB68E8C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F28DDD-69A3-4367-9062-EE2B1353E3F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C455E-8B75-4855-AF83-D6080DB8685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E9B39-039D-4746-81E5-730D190D855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FE17-5DF4-4DB1-8EC0-9C7765C35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6B25-2FE7-44B1-83C8-443C65D0C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2047-428E-48B4-866F-424DFAC5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1BD5-C074-4011-87FD-8223C8ED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BF2A5-E7B6-4D5C-9881-2CBBDD7A2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9BEC6-5919-4EFB-9264-D7AE6D94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7898-F7FA-42FC-AFC4-F4313B9C1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AA78-8C54-4EFD-B9F4-6193CE895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E2B37-9B98-4972-B680-B5935C45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5DEB-27B4-43A2-B63F-64AB4B0A5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59C44-3530-4B9C-9B3C-28BD2B8A1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75E8699-397D-4A10-9CAC-7DD32DB1B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Chemical Reactions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are five main types of chemical reactions that we will be covering in this chapter:</a:t>
            </a:r>
          </a:p>
          <a:p>
            <a:pPr lvl="1" eaLnBrk="1" hangingPunct="1">
              <a:defRPr/>
            </a:pPr>
            <a:r>
              <a:rPr lang="en-US" dirty="0" smtClean="0"/>
              <a:t>Combination reactions</a:t>
            </a:r>
          </a:p>
          <a:p>
            <a:pPr lvl="1" eaLnBrk="1" hangingPunct="1">
              <a:defRPr/>
            </a:pPr>
            <a:r>
              <a:rPr lang="en-US" dirty="0" smtClean="0"/>
              <a:t>Decomposition reactions</a:t>
            </a:r>
          </a:p>
          <a:p>
            <a:pPr lvl="1" eaLnBrk="1" hangingPunct="1">
              <a:defRPr/>
            </a:pPr>
            <a:r>
              <a:rPr lang="en-US" dirty="0" smtClean="0"/>
              <a:t>Single-Replacement reactions</a:t>
            </a:r>
          </a:p>
          <a:p>
            <a:pPr lvl="1" eaLnBrk="1" hangingPunct="1">
              <a:defRPr/>
            </a:pPr>
            <a:r>
              <a:rPr lang="en-US" dirty="0" smtClean="0"/>
              <a:t>Double-Replacement reactions</a:t>
            </a:r>
          </a:p>
          <a:p>
            <a:pPr lvl="1" eaLnBrk="1" hangingPunct="1">
              <a:defRPr/>
            </a:pPr>
            <a:r>
              <a:rPr lang="en-US" dirty="0" smtClean="0"/>
              <a:t>Combustion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Single-Replacement Reactions and Activity Series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 example: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Mg</a:t>
            </a:r>
            <a:r>
              <a:rPr lang="en-US" baseline="-25000" smtClean="0"/>
              <a:t>(s)</a:t>
            </a:r>
            <a:r>
              <a:rPr lang="en-US" smtClean="0"/>
              <a:t> + Zn(NO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  <a:r>
              <a:rPr lang="en-US" baseline="-25000" smtClean="0"/>
              <a:t>2 (aq)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Mg</a:t>
            </a:r>
            <a:r>
              <a:rPr lang="en-US" baseline="-25000" smtClean="0">
                <a:sym typeface="Wingdings" pitchFamily="2" charset="2"/>
              </a:rPr>
              <a:t>(s)</a:t>
            </a:r>
            <a:r>
              <a:rPr lang="en-US" smtClean="0">
                <a:sym typeface="Wingdings" pitchFamily="2" charset="2"/>
              </a:rPr>
              <a:t> +   AgNO</a:t>
            </a:r>
            <a:r>
              <a:rPr lang="en-US" baseline="-25000" smtClean="0">
                <a:sym typeface="Wingdings" pitchFamily="2" charset="2"/>
              </a:rPr>
              <a:t>3 (aq)</a:t>
            </a:r>
            <a:r>
              <a:rPr lang="en-US" smtClean="0">
                <a:sym typeface="Wingdings" pitchFamily="2" charset="2"/>
              </a:rPr>
              <a:t> 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Mg</a:t>
            </a:r>
            <a:r>
              <a:rPr lang="en-US" baseline="-25000" smtClean="0">
                <a:sym typeface="Wingdings" pitchFamily="2" charset="2"/>
              </a:rPr>
              <a:t>(s) </a:t>
            </a:r>
            <a:r>
              <a:rPr lang="en-US" smtClean="0">
                <a:sym typeface="Wingdings" pitchFamily="2" charset="2"/>
              </a:rPr>
              <a:t>+ LiNO</a:t>
            </a:r>
            <a:r>
              <a:rPr lang="en-US" baseline="-25000" smtClean="0">
                <a:sym typeface="Wingdings" pitchFamily="2" charset="2"/>
              </a:rPr>
              <a:t>3 (aq)</a:t>
            </a:r>
            <a:r>
              <a:rPr lang="en-US" smtClean="0">
                <a:sym typeface="Wingdings" pitchFamily="2" charset="2"/>
              </a:rPr>
              <a:t> 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Single-Replacement Reactions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smtClean="0"/>
              <a:t>Complete the equations for the following single replacement reactions that take place in aqueous solution.  Balance each equation.  If a reaction does not occur (use activity series) write “no reaction.”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Fe</a:t>
            </a:r>
            <a:r>
              <a:rPr lang="en-US" baseline="-25000" smtClean="0"/>
              <a:t>(s)</a:t>
            </a:r>
            <a:r>
              <a:rPr lang="en-US" smtClean="0"/>
              <a:t> +   Pb(NO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  <a:r>
              <a:rPr lang="en-US" baseline="-25000" smtClean="0"/>
              <a:t>2 (aq)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Cl</a:t>
            </a:r>
            <a:r>
              <a:rPr lang="en-US" baseline="-25000" smtClean="0">
                <a:sym typeface="Wingdings" pitchFamily="2" charset="2"/>
              </a:rPr>
              <a:t>2 (g)</a:t>
            </a:r>
            <a:r>
              <a:rPr lang="en-US" smtClean="0">
                <a:sym typeface="Wingdings" pitchFamily="2" charset="2"/>
              </a:rPr>
              <a:t> +   NaI</a:t>
            </a:r>
            <a:r>
              <a:rPr lang="en-US" baseline="-25000" smtClean="0">
                <a:sym typeface="Wingdings" pitchFamily="2" charset="2"/>
              </a:rPr>
              <a:t>(aq)</a:t>
            </a:r>
            <a:r>
              <a:rPr lang="en-US" smtClean="0">
                <a:sym typeface="Wingdings" pitchFamily="2" charset="2"/>
              </a:rPr>
              <a:t> 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Ca</a:t>
            </a:r>
            <a:r>
              <a:rPr lang="en-US" baseline="-25000" smtClean="0">
                <a:sym typeface="Wingdings" pitchFamily="2" charset="2"/>
              </a:rPr>
              <a:t>(s) </a:t>
            </a:r>
            <a:r>
              <a:rPr lang="en-US" smtClean="0">
                <a:sym typeface="Wingdings" pitchFamily="2" charset="2"/>
              </a:rPr>
              <a:t>+   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(l)</a:t>
            </a:r>
            <a:r>
              <a:rPr lang="en-US" smtClean="0">
                <a:sym typeface="Wingdings" pitchFamily="2" charset="2"/>
              </a:rPr>
              <a:t> 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Double-Replacement Reactions and the Solubility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Mixing the solutions of two ionic compounds can sometimes result in the formation of an insoluble salt called a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precipitate</a:t>
            </a:r>
            <a:r>
              <a:rPr lang="en-US" sz="2800" dirty="0" smtClean="0">
                <a:effectLst/>
              </a:rPr>
              <a:t>.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In order for a double-replacement reaction to occur there must be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fewer ions </a:t>
            </a:r>
            <a:r>
              <a:rPr lang="en-US" sz="2800" dirty="0" smtClean="0">
                <a:effectLst/>
              </a:rPr>
              <a:t>in solution when the two compounds are mixed.  Otherwise all we have is a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mixture</a:t>
            </a:r>
            <a:r>
              <a:rPr lang="en-US" sz="2800" dirty="0" smtClean="0">
                <a:effectLst/>
              </a:rPr>
              <a:t>.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Recall our conductivity demo – when ionic compounds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dissociate</a:t>
            </a:r>
            <a:r>
              <a:rPr lang="en-US" sz="2800" dirty="0" smtClean="0">
                <a:effectLst/>
              </a:rPr>
              <a:t> they can conduct electricity.</a:t>
            </a: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Double-Replacement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</a:t>
            </a:r>
            <a:r>
              <a:rPr lang="en-US" dirty="0" smtClean="0"/>
              <a:t>also have fewer ions in solution if we produce a gas or water.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Double-Replacement Reactions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Write the products for the following reactions.  Then balance each equation.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baseline="-25000" dirty="0" smtClean="0">
                <a:effectLst/>
              </a:rPr>
              <a:t>(</a:t>
            </a:r>
            <a:r>
              <a:rPr lang="en-US" baseline="-25000" dirty="0" err="1" smtClean="0">
                <a:effectLst/>
              </a:rPr>
              <a:t>aq</a:t>
            </a:r>
            <a:r>
              <a:rPr lang="en-US" baseline="-25000" dirty="0" smtClean="0">
                <a:effectLst/>
              </a:rPr>
              <a:t>)</a:t>
            </a:r>
            <a:r>
              <a:rPr lang="en-US" dirty="0" smtClean="0"/>
              <a:t> +   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baseline="-25000" dirty="0" smtClean="0">
                <a:effectLst/>
              </a:rPr>
              <a:t>(</a:t>
            </a:r>
            <a:r>
              <a:rPr lang="en-US" baseline="-25000" dirty="0" err="1" smtClean="0">
                <a:effectLst/>
              </a:rPr>
              <a:t>aq</a:t>
            </a:r>
            <a:r>
              <a:rPr lang="en-US" baseline="-25000" dirty="0" smtClean="0">
                <a:effectLst/>
              </a:rPr>
              <a:t>)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sym typeface="Wingdings" pitchFamily="2" charset="2"/>
              </a:rPr>
              <a:t>Ba</a:t>
            </a:r>
            <a:r>
              <a:rPr lang="en-US" dirty="0" smtClean="0">
                <a:sym typeface="Wingdings" pitchFamily="2" charset="2"/>
              </a:rPr>
              <a:t>(NO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effectLst/>
              </a:rPr>
              <a:t>(</a:t>
            </a:r>
            <a:r>
              <a:rPr lang="en-US" baseline="-25000" dirty="0" err="1" smtClean="0">
                <a:effectLst/>
              </a:rPr>
              <a:t>aq</a:t>
            </a:r>
            <a:r>
              <a:rPr lang="en-US" baseline="-25000" dirty="0" smtClean="0">
                <a:effectLst/>
              </a:rPr>
              <a:t>)</a:t>
            </a:r>
            <a:r>
              <a:rPr lang="en-US" dirty="0" smtClean="0">
                <a:sym typeface="Wingdings" pitchFamily="2" charset="2"/>
              </a:rPr>
              <a:t> +   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PO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effectLst/>
              </a:rPr>
              <a:t>(</a:t>
            </a:r>
            <a:r>
              <a:rPr lang="en-US" baseline="-25000" dirty="0" err="1" smtClean="0">
                <a:effectLst/>
              </a:rPr>
              <a:t>aq</a:t>
            </a:r>
            <a:r>
              <a:rPr lang="en-US" baseline="-25000" dirty="0" smtClean="0">
                <a:effectLst/>
              </a:rPr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Double-Replacement Reactions and the Solubility Rules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Should a precipitate form when aqueous solutions of Na</a:t>
            </a:r>
            <a:r>
              <a:rPr lang="en-US" baseline="-25000" smtClean="0">
                <a:effectLst/>
              </a:rPr>
              <a:t>2</a:t>
            </a:r>
            <a:r>
              <a:rPr lang="en-US" smtClean="0">
                <a:effectLst/>
              </a:rPr>
              <a:t>SO</a:t>
            </a:r>
            <a:r>
              <a:rPr lang="en-US" baseline="-25000" smtClean="0">
                <a:effectLst/>
              </a:rPr>
              <a:t>4 (aq)</a:t>
            </a:r>
            <a:r>
              <a:rPr lang="en-US" smtClean="0">
                <a:effectLst/>
              </a:rPr>
              <a:t> and Ba(NO</a:t>
            </a:r>
            <a:r>
              <a:rPr lang="en-US" baseline="-25000" smtClean="0">
                <a:effectLst/>
              </a:rPr>
              <a:t>3</a:t>
            </a:r>
            <a:r>
              <a:rPr lang="en-US" smtClean="0">
                <a:effectLst/>
              </a:rPr>
              <a:t>)</a:t>
            </a:r>
            <a:r>
              <a:rPr lang="en-US" baseline="-25000" smtClean="0">
                <a:effectLst/>
              </a:rPr>
              <a:t>2 (aq) </a:t>
            </a:r>
            <a:r>
              <a:rPr lang="en-US" smtClean="0">
                <a:effectLst/>
              </a:rPr>
              <a:t>are mixed?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Double-Replacement Reactions and the Solubility Rules</a:t>
            </a:r>
            <a:endParaRPr lang="en-US" dirty="0" smtClean="0"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Should a precipitate form when aqueous solutions of NaCl</a:t>
            </a:r>
            <a:r>
              <a:rPr lang="en-US" baseline="-25000" smtClean="0">
                <a:effectLst/>
              </a:rPr>
              <a:t>(aq)</a:t>
            </a:r>
            <a:r>
              <a:rPr lang="en-US" smtClean="0">
                <a:effectLst/>
              </a:rPr>
              <a:t> and Zn(NO</a:t>
            </a:r>
            <a:r>
              <a:rPr lang="en-US" baseline="-25000" smtClean="0">
                <a:effectLst/>
              </a:rPr>
              <a:t>3</a:t>
            </a:r>
            <a:r>
              <a:rPr lang="en-US" smtClean="0">
                <a:effectLst/>
              </a:rPr>
              <a:t>)</a:t>
            </a:r>
            <a:r>
              <a:rPr lang="en-US" baseline="-25000" smtClean="0">
                <a:effectLst/>
              </a:rPr>
              <a:t>2 (aq) </a:t>
            </a:r>
            <a:r>
              <a:rPr lang="en-US" smtClean="0">
                <a:effectLst/>
              </a:rPr>
              <a:t>are mixed?</a:t>
            </a:r>
          </a:p>
          <a:p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Combustion Reactions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Predict the product of the following combustion reaction: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  S</a:t>
            </a:r>
            <a:r>
              <a:rPr lang="en-US" baseline="-25000" smtClean="0">
                <a:effectLst/>
              </a:rPr>
              <a:t>(s)</a:t>
            </a:r>
            <a:r>
              <a:rPr lang="en-US" smtClean="0">
                <a:effectLst/>
              </a:rPr>
              <a:t> +   O</a:t>
            </a:r>
            <a:r>
              <a:rPr lang="en-US" baseline="-25000" smtClean="0">
                <a:effectLst/>
              </a:rPr>
              <a:t>2</a:t>
            </a:r>
            <a:r>
              <a:rPr lang="en-US" smtClean="0">
                <a:effectLst/>
              </a:rPr>
              <a:t> </a:t>
            </a:r>
            <a:r>
              <a:rPr lang="en-US" baseline="-25000" smtClean="0">
                <a:effectLst/>
              </a:rPr>
              <a:t>(g) </a:t>
            </a:r>
            <a:r>
              <a:rPr lang="en-US" smtClean="0">
                <a:effectLst/>
                <a:sym typeface="Wingdings" pitchFamily="2" charset="2"/>
              </a:rPr>
              <a:t>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Combustion Reactions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Write a balanced equation for the complete combustion of each compound.</a:t>
            </a:r>
          </a:p>
          <a:p>
            <a:pPr lvl="1" eaLnBrk="1" hangingPunct="1">
              <a:defRPr/>
            </a:pPr>
            <a:r>
              <a:rPr lang="en-US" dirty="0" err="1" smtClean="0"/>
              <a:t>Heptane</a:t>
            </a:r>
            <a:r>
              <a:rPr lang="en-US" dirty="0" smtClean="0"/>
              <a:t> (C</a:t>
            </a:r>
            <a:r>
              <a:rPr lang="en-US" baseline="-25000" dirty="0" smtClean="0"/>
              <a:t>7</a:t>
            </a:r>
            <a:r>
              <a:rPr lang="en-US" dirty="0" smtClean="0"/>
              <a:t>H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Glucose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main factors that effect the rates of chemical reactions: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 presence of a catalyst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Temperature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Concentration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Combination Reactions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a </a:t>
            </a:r>
            <a:r>
              <a:rPr lang="en-US" smtClean="0">
                <a:solidFill>
                  <a:srgbClr val="FFFF00"/>
                </a:solidFill>
              </a:rPr>
              <a:t>combination reaction</a:t>
            </a:r>
            <a:r>
              <a:rPr lang="en-US" smtClean="0"/>
              <a:t>, two or more substances combine to form a single substance.</a:t>
            </a:r>
          </a:p>
          <a:p>
            <a:pPr eaLnBrk="1" hangingPunct="1">
              <a:defRPr/>
            </a:pPr>
            <a:r>
              <a:rPr lang="en-US" smtClean="0"/>
              <a:t>General Equation: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R + S </a:t>
            </a:r>
            <a:r>
              <a:rPr lang="en-US" smtClean="0">
                <a:sym typeface="Wingdings" pitchFamily="2" charset="2"/>
              </a:rPr>
              <a:t> RS</a:t>
            </a:r>
          </a:p>
          <a:p>
            <a:pPr eaLnBrk="1" hangingPunct="1">
              <a:defRPr/>
            </a:pPr>
            <a:r>
              <a:rPr lang="en-US" smtClean="0"/>
              <a:t>Example: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Mg</a:t>
            </a:r>
            <a:r>
              <a:rPr lang="en-US" baseline="-25000" smtClean="0"/>
              <a:t>(s)</a:t>
            </a:r>
            <a:r>
              <a:rPr lang="en-US" smtClean="0"/>
              <a:t> +   O</a:t>
            </a:r>
            <a:r>
              <a:rPr lang="en-US" baseline="-25000" smtClean="0"/>
              <a:t>2 (g)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  MgO</a:t>
            </a:r>
            <a:r>
              <a:rPr lang="en-US" baseline="-25000" smtClean="0">
                <a:sym typeface="Wingdings" pitchFamily="2" charset="2"/>
              </a:rPr>
              <a:t>(s)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Catalysts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The presence of a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catalyst</a:t>
            </a:r>
            <a:r>
              <a:rPr lang="en-US" dirty="0" smtClean="0">
                <a:effectLst/>
              </a:rPr>
              <a:t> in a chemical reaction will speed up the reaction while not being used up in the reaction itself.  Because a catalyst is neither a reactant nor a product, its formula is written above the yields sign (</a:t>
            </a:r>
            <a:r>
              <a:rPr lang="en-US" dirty="0" smtClean="0">
                <a:effectLst/>
                <a:sym typeface="Wingdings" pitchFamily="2" charset="2"/>
              </a:rPr>
              <a:t>) in a chemical equation</a:t>
            </a:r>
            <a:r>
              <a:rPr lang="en-US" dirty="0" smtClean="0">
                <a:effectLst/>
                <a:sym typeface="Wingdings" pitchFamily="2" charset="2"/>
              </a:rPr>
              <a:t>. </a:t>
            </a:r>
          </a:p>
          <a:p>
            <a:pPr>
              <a:buNone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reaction to occur between two substances (</a:t>
            </a:r>
            <a:r>
              <a:rPr lang="en-US" dirty="0" smtClean="0">
                <a:solidFill>
                  <a:srgbClr val="FFFF00"/>
                </a:solidFill>
              </a:rPr>
              <a:t>or reactants</a:t>
            </a:r>
            <a:r>
              <a:rPr lang="en-US" dirty="0" smtClean="0"/>
              <a:t>) particles of those substances must </a:t>
            </a:r>
            <a:r>
              <a:rPr lang="en-US" dirty="0" smtClean="0">
                <a:solidFill>
                  <a:srgbClr val="FFFF00"/>
                </a:solidFill>
              </a:rPr>
              <a:t>collide</a:t>
            </a:r>
            <a:r>
              <a:rPr lang="en-US" dirty="0" smtClean="0"/>
              <a:t>.  Not only that, they must hit each other with enough force to cause a change to take place.  The amount of energy the particles must have when they collide is called the </a:t>
            </a:r>
            <a:r>
              <a:rPr lang="en-US" dirty="0" smtClean="0">
                <a:solidFill>
                  <a:srgbClr val="FFFF00"/>
                </a:solidFill>
              </a:rPr>
              <a:t>Activation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Catalysts are used to </a:t>
            </a:r>
            <a:r>
              <a:rPr lang="en-US" dirty="0" smtClean="0">
                <a:solidFill>
                  <a:srgbClr val="FFFF00"/>
                </a:solidFill>
              </a:rPr>
              <a:t>lower</a:t>
            </a:r>
            <a:r>
              <a:rPr lang="en-US" dirty="0" smtClean="0"/>
              <a:t> activation energy.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reactions go </a:t>
            </a:r>
            <a:r>
              <a:rPr lang="en-US" dirty="0" smtClean="0">
                <a:solidFill>
                  <a:srgbClr val="FFFF00"/>
                </a:solidFill>
              </a:rPr>
              <a:t>faster at high temperatures.</a:t>
            </a:r>
          </a:p>
          <a:p>
            <a:pPr lvl="1"/>
            <a:r>
              <a:rPr lang="en-US" dirty="0" smtClean="0"/>
              <a:t>Ex: Baking a cake speeds up the reactions that change the liquid batter into a spongy product.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Lowering the temperature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slows down </a:t>
            </a:r>
            <a:r>
              <a:rPr lang="en-US" dirty="0" smtClean="0"/>
              <a:t>most reactions.</a:t>
            </a:r>
          </a:p>
          <a:p>
            <a:pPr lvl="1"/>
            <a:r>
              <a:rPr lang="en-US" dirty="0" smtClean="0"/>
              <a:t>Batteries tend to last longer if they are kept cool, slowing down the reaction that takes place within them.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Concentration</a:t>
            </a:r>
            <a:r>
              <a:rPr lang="en-US" dirty="0" smtClean="0"/>
              <a:t> – The amount of substance present in a certain volume.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Raising the concentration </a:t>
            </a:r>
            <a:r>
              <a:rPr lang="en-US" dirty="0" smtClean="0"/>
              <a:t>of a reactant will </a:t>
            </a:r>
            <a:r>
              <a:rPr lang="en-US" dirty="0" smtClean="0">
                <a:solidFill>
                  <a:srgbClr val="FFFF00"/>
                </a:solidFill>
              </a:rPr>
              <a:t>speed up a reaction </a:t>
            </a:r>
            <a:r>
              <a:rPr lang="en-US" dirty="0" smtClean="0"/>
              <a:t>because there are more particles per volume.</a:t>
            </a:r>
          </a:p>
          <a:p>
            <a:r>
              <a:rPr lang="en-US" dirty="0" smtClean="0"/>
              <a:t>More particles = </a:t>
            </a:r>
            <a:r>
              <a:rPr lang="en-US" dirty="0" smtClean="0">
                <a:solidFill>
                  <a:srgbClr val="FFFF00"/>
                </a:solidFill>
              </a:rPr>
              <a:t>more collisions </a:t>
            </a:r>
            <a:r>
              <a:rPr lang="en-US" dirty="0" smtClean="0"/>
              <a:t>= increase in reaction rate.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Decomposition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a </a:t>
            </a:r>
            <a:r>
              <a:rPr lang="en-US" smtClean="0">
                <a:solidFill>
                  <a:srgbClr val="FFFF00"/>
                </a:solidFill>
              </a:rPr>
              <a:t>decomposition reaction</a:t>
            </a:r>
            <a:r>
              <a:rPr lang="en-US" smtClean="0"/>
              <a:t> a single compound is broken down into two or more products.</a:t>
            </a:r>
          </a:p>
          <a:p>
            <a:pPr eaLnBrk="1" hangingPunct="1">
              <a:defRPr/>
            </a:pPr>
            <a:r>
              <a:rPr lang="en-US" smtClean="0"/>
              <a:t>General Equation: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RS </a:t>
            </a:r>
            <a:r>
              <a:rPr lang="en-US" smtClean="0">
                <a:sym typeface="Wingdings" pitchFamily="2" charset="2"/>
              </a:rPr>
              <a:t> R + S</a:t>
            </a:r>
          </a:p>
          <a:p>
            <a:pPr eaLnBrk="1" hangingPunct="1">
              <a:defRPr/>
            </a:pPr>
            <a:r>
              <a:rPr lang="en-US" smtClean="0"/>
              <a:t>Example: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HgO</a:t>
            </a:r>
            <a:r>
              <a:rPr lang="en-US" baseline="-25000" smtClean="0"/>
              <a:t>(s)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  Hg</a:t>
            </a:r>
            <a:r>
              <a:rPr lang="en-US" baseline="-25000" smtClean="0">
                <a:sym typeface="Wingdings" pitchFamily="2" charset="2"/>
              </a:rPr>
              <a:t>(l)</a:t>
            </a:r>
            <a:r>
              <a:rPr lang="en-US" smtClean="0">
                <a:sym typeface="Wingdings" pitchFamily="2" charset="2"/>
              </a:rPr>
              <a:t> +   O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Single-Replacement Reactions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a </a:t>
            </a:r>
            <a:r>
              <a:rPr lang="en-US" smtClean="0">
                <a:solidFill>
                  <a:srgbClr val="FFFF00"/>
                </a:solidFill>
              </a:rPr>
              <a:t>single-replacement</a:t>
            </a:r>
            <a:r>
              <a:rPr lang="en-US" smtClean="0"/>
              <a:t> reaction, one element replaces a second element in a compound.</a:t>
            </a:r>
          </a:p>
          <a:p>
            <a:pPr eaLnBrk="1" hangingPunct="1">
              <a:defRPr/>
            </a:pPr>
            <a:r>
              <a:rPr lang="en-US" smtClean="0"/>
              <a:t>General Equation: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T + RS </a:t>
            </a:r>
            <a:r>
              <a:rPr lang="en-US" smtClean="0">
                <a:sym typeface="Wingdings" pitchFamily="2" charset="2"/>
              </a:rPr>
              <a:t> TS + R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Example: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K</a:t>
            </a:r>
            <a:r>
              <a:rPr lang="en-US" baseline="-25000" smtClean="0"/>
              <a:t>(s)</a:t>
            </a:r>
            <a:r>
              <a:rPr lang="en-US" smtClean="0"/>
              <a:t> +  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(l)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  KOH</a:t>
            </a:r>
            <a:r>
              <a:rPr lang="en-US" baseline="-25000" smtClean="0">
                <a:sym typeface="Wingdings" pitchFamily="2" charset="2"/>
              </a:rPr>
              <a:t>(aq)</a:t>
            </a:r>
            <a:r>
              <a:rPr lang="en-US" smtClean="0">
                <a:sym typeface="Wingdings" pitchFamily="2" charset="2"/>
              </a:rPr>
              <a:t> +   H</a:t>
            </a:r>
            <a:r>
              <a:rPr lang="en-US" baseline="-25000" smtClean="0">
                <a:sym typeface="Wingdings" pitchFamily="2" charset="2"/>
              </a:rPr>
              <a:t>2 (g)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Double-Replacement Reactions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Double-replacement reactions</a:t>
            </a:r>
            <a:r>
              <a:rPr lang="en-US" smtClean="0"/>
              <a:t> involve an exchange of positive ions (or </a:t>
            </a:r>
            <a:r>
              <a:rPr lang="en-US" smtClean="0">
                <a:solidFill>
                  <a:srgbClr val="FFFF00"/>
                </a:solidFill>
              </a:rPr>
              <a:t>cations</a:t>
            </a:r>
            <a:r>
              <a:rPr lang="en-US" smtClean="0"/>
              <a:t>) between two reacting compounds.  These reactions generally produce a precipitate, a gaseous product, or water.</a:t>
            </a:r>
          </a:p>
          <a:p>
            <a:pPr eaLnBrk="1" hangingPunct="1">
              <a:defRPr/>
            </a:pPr>
            <a:r>
              <a:rPr lang="en-US" smtClean="0"/>
              <a:t>General Equation: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R</a:t>
            </a:r>
            <a:r>
              <a:rPr lang="en-US" baseline="30000" smtClean="0"/>
              <a:t>+</a:t>
            </a:r>
            <a:r>
              <a:rPr lang="en-US" smtClean="0"/>
              <a:t>S</a:t>
            </a:r>
            <a:r>
              <a:rPr lang="en-US" baseline="30000" smtClean="0"/>
              <a:t>-</a:t>
            </a:r>
            <a:r>
              <a:rPr lang="en-US" smtClean="0"/>
              <a:t> + T</a:t>
            </a:r>
            <a:r>
              <a:rPr lang="en-US" baseline="30000" smtClean="0"/>
              <a:t>+</a:t>
            </a:r>
            <a:r>
              <a:rPr lang="en-US" smtClean="0"/>
              <a:t>U</a:t>
            </a:r>
            <a:r>
              <a:rPr lang="en-US" baseline="30000" smtClean="0"/>
              <a:t>-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T</a:t>
            </a:r>
            <a:r>
              <a:rPr lang="en-US" baseline="30000" smtClean="0">
                <a:sym typeface="Wingdings" pitchFamily="2" charset="2"/>
              </a:rPr>
              <a:t>+</a:t>
            </a:r>
            <a:r>
              <a:rPr lang="en-US" smtClean="0">
                <a:sym typeface="Wingdings" pitchFamily="2" charset="2"/>
              </a:rPr>
              <a:t>S</a:t>
            </a:r>
            <a:r>
              <a:rPr lang="en-US" baseline="30000" smtClean="0">
                <a:sym typeface="Wingdings" pitchFamily="2" charset="2"/>
              </a:rPr>
              <a:t>- </a:t>
            </a:r>
            <a:r>
              <a:rPr lang="en-US" smtClean="0">
                <a:sym typeface="Wingdings" pitchFamily="2" charset="2"/>
              </a:rPr>
              <a:t>+ R</a:t>
            </a:r>
            <a:r>
              <a:rPr lang="en-US" baseline="30000" smtClean="0">
                <a:sym typeface="Wingdings" pitchFamily="2" charset="2"/>
              </a:rPr>
              <a:t>+</a:t>
            </a:r>
            <a:r>
              <a:rPr lang="en-US" smtClean="0">
                <a:sym typeface="Wingdings" pitchFamily="2" charset="2"/>
              </a:rPr>
              <a:t>U</a:t>
            </a:r>
            <a:r>
              <a:rPr lang="en-US" baseline="30000" smtClean="0">
                <a:sym typeface="Wingdings" pitchFamily="2" charset="2"/>
              </a:rPr>
              <a:t>-</a:t>
            </a:r>
          </a:p>
          <a:p>
            <a:pPr eaLnBrk="1" hangingPunct="1">
              <a:defRPr/>
            </a:pPr>
            <a:r>
              <a:rPr lang="en-US" smtClean="0"/>
              <a:t>Example: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K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  <a:r>
              <a:rPr lang="en-US" smtClean="0"/>
              <a:t> </a:t>
            </a:r>
            <a:r>
              <a:rPr lang="en-US" baseline="-25000" smtClean="0"/>
              <a:t>(aq)</a:t>
            </a:r>
            <a:r>
              <a:rPr lang="en-US" smtClean="0"/>
              <a:t> + BaCl</a:t>
            </a:r>
            <a:r>
              <a:rPr lang="en-US" baseline="-25000" smtClean="0"/>
              <a:t>2 (aq)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 BaCO</a:t>
            </a:r>
            <a:r>
              <a:rPr lang="en-US" baseline="-25000" smtClean="0">
                <a:sym typeface="Wingdings" pitchFamily="2" charset="2"/>
              </a:rPr>
              <a:t>3 (s) </a:t>
            </a:r>
            <a:r>
              <a:rPr lang="en-US" smtClean="0">
                <a:sym typeface="Wingdings" pitchFamily="2" charset="2"/>
              </a:rPr>
              <a:t>+ KCl</a:t>
            </a:r>
            <a:r>
              <a:rPr lang="en-US" baseline="-25000" smtClean="0">
                <a:sym typeface="Wingdings" pitchFamily="2" charset="2"/>
              </a:rPr>
              <a:t>(aq)</a:t>
            </a:r>
            <a:r>
              <a:rPr lang="en-US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Combustion Reactions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 a </a:t>
            </a:r>
            <a:r>
              <a:rPr lang="en-US" smtClean="0">
                <a:solidFill>
                  <a:srgbClr val="FFFF00"/>
                </a:solidFill>
              </a:rPr>
              <a:t>combustion reaction</a:t>
            </a:r>
            <a:r>
              <a:rPr lang="en-US" smtClean="0"/>
              <a:t> an element or a compound (often a </a:t>
            </a:r>
            <a:r>
              <a:rPr lang="en-US" smtClean="0">
                <a:solidFill>
                  <a:srgbClr val="FFFF00"/>
                </a:solidFill>
              </a:rPr>
              <a:t>hydrocarbon</a:t>
            </a:r>
            <a:r>
              <a:rPr lang="en-US" smtClean="0"/>
              <a:t>) reacts with oxygen, often producing energy as heat and light.  The products of these types of reactions are </a:t>
            </a:r>
            <a:r>
              <a:rPr lang="en-US" smtClean="0">
                <a:solidFill>
                  <a:srgbClr val="FFFF00"/>
                </a:solidFill>
              </a:rPr>
              <a:t>carbon dioxide</a:t>
            </a:r>
            <a:r>
              <a:rPr lang="en-US" smtClean="0"/>
              <a:t> and </a:t>
            </a:r>
            <a:r>
              <a:rPr lang="en-US" smtClean="0">
                <a:solidFill>
                  <a:srgbClr val="FFFF00"/>
                </a:solidFill>
              </a:rPr>
              <a:t>water.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Example:  The combustion of methane gas in air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__CH</a:t>
            </a:r>
            <a:r>
              <a:rPr lang="en-US" baseline="-25000" smtClean="0"/>
              <a:t>4 (g) </a:t>
            </a:r>
            <a:r>
              <a:rPr lang="en-US" smtClean="0"/>
              <a:t>+ __O</a:t>
            </a:r>
            <a:r>
              <a:rPr lang="en-US" baseline="-25000" smtClean="0"/>
              <a:t>2 (g)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__CO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baseline="-25000" smtClean="0">
                <a:sym typeface="Wingdings" pitchFamily="2" charset="2"/>
              </a:rPr>
              <a:t>(g) </a:t>
            </a:r>
            <a:r>
              <a:rPr lang="en-US" smtClean="0">
                <a:sym typeface="Wingdings" pitchFamily="2" charset="2"/>
              </a:rPr>
              <a:t>+ __H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(g)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Combustion Reactions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smtClean="0">
                <a:effectLst/>
              </a:rPr>
              <a:t>The reaction between some elements and oxygen is also an example of a combustion reaction.  For example: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effectLst/>
              </a:rPr>
              <a:t>__Mg</a:t>
            </a:r>
            <a:r>
              <a:rPr lang="en-US" sz="2800" baseline="-25000" smtClean="0">
                <a:effectLst/>
              </a:rPr>
              <a:t>(s) </a:t>
            </a:r>
            <a:r>
              <a:rPr lang="en-US" sz="2800" smtClean="0">
                <a:effectLst/>
              </a:rPr>
              <a:t>+ __O</a:t>
            </a:r>
            <a:r>
              <a:rPr lang="en-US" sz="2800" baseline="-25000" smtClean="0">
                <a:effectLst/>
              </a:rPr>
              <a:t>2 (g)</a:t>
            </a:r>
            <a:r>
              <a:rPr lang="en-US" sz="2800" smtClean="0">
                <a:effectLst/>
              </a:rPr>
              <a:t> </a:t>
            </a:r>
            <a:r>
              <a:rPr lang="en-US" sz="2800" smtClean="0">
                <a:effectLst/>
                <a:sym typeface="Wingdings" pitchFamily="2" charset="2"/>
              </a:rPr>
              <a:t> __MgO</a:t>
            </a:r>
            <a:r>
              <a:rPr lang="en-US" sz="2800" baseline="-25000" smtClean="0">
                <a:effectLst/>
                <a:sym typeface="Wingdings" pitchFamily="2" charset="2"/>
              </a:rPr>
              <a:t>(s)</a:t>
            </a:r>
            <a:endParaRPr lang="en-US" sz="2800" smtClean="0">
              <a:effectLst/>
            </a:endParaRPr>
          </a:p>
          <a:p>
            <a:endParaRPr lang="en-US" sz="2800" smtClean="0">
              <a:effectLst/>
            </a:endParaRPr>
          </a:p>
          <a:p>
            <a:r>
              <a:rPr lang="en-US" sz="2800" smtClean="0">
                <a:effectLst/>
              </a:rPr>
              <a:t>Here Mg acts as the fuel for the reaction and when reacted with O</a:t>
            </a:r>
            <a:r>
              <a:rPr lang="en-US" sz="2800" baseline="-25000" smtClean="0">
                <a:effectLst/>
              </a:rPr>
              <a:t>2 (g)</a:t>
            </a:r>
            <a:r>
              <a:rPr lang="en-US" sz="2800" smtClean="0">
                <a:effectLst/>
              </a:rPr>
              <a:t> will for an oxide – in this case magnesium oxide (MgO</a:t>
            </a:r>
            <a:r>
              <a:rPr lang="en-US" sz="2800" baseline="-25000" smtClean="0">
                <a:effectLst/>
              </a:rPr>
              <a:t>(s)</a:t>
            </a:r>
            <a:r>
              <a:rPr lang="en-US" sz="2800" smtClean="0">
                <a:effectLst/>
              </a:rPr>
              <a:t>).  What other type of chemical reaction does this look like?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Combination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Complete and balance the following combination reactions: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Be +  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 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 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Decomposition Reactions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Complete and balance the following decomposition reactions: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HI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Mg(ClO</a:t>
            </a:r>
            <a:r>
              <a:rPr lang="en-US" baseline="-25000" smtClean="0">
                <a:sym typeface="Wingdings" pitchFamily="2" charset="2"/>
              </a:rPr>
              <a:t>3</a:t>
            </a:r>
            <a:r>
              <a:rPr lang="en-US" smtClean="0">
                <a:sym typeface="Wingdings" pitchFamily="2" charset="2"/>
              </a:rPr>
              <a:t>)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   MgCl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+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809</TotalTime>
  <Words>956</Words>
  <Application>Microsoft Office PowerPoint</Application>
  <PresentationFormat>On-screen Show (4:3)</PresentationFormat>
  <Paragraphs>132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Wingdings</vt:lpstr>
      <vt:lpstr>Calibri</vt:lpstr>
      <vt:lpstr>Beam</vt:lpstr>
      <vt:lpstr>Types of Chemical Reactions</vt:lpstr>
      <vt:lpstr>Combination Reactions</vt:lpstr>
      <vt:lpstr>Decomposition Reactions</vt:lpstr>
      <vt:lpstr>Single-Replacement Reactions</vt:lpstr>
      <vt:lpstr>Double-Replacement Reactions</vt:lpstr>
      <vt:lpstr>Combustion Reactions</vt:lpstr>
      <vt:lpstr>Combustion Reactions</vt:lpstr>
      <vt:lpstr>Combination Reactions</vt:lpstr>
      <vt:lpstr>Decomposition Reactions</vt:lpstr>
      <vt:lpstr>Single-Replacement Reactions and Activity Series</vt:lpstr>
      <vt:lpstr>Single-Replacement Reactions</vt:lpstr>
      <vt:lpstr>Double-Replacement Reactions and the Solubility Rules</vt:lpstr>
      <vt:lpstr>Double-Replacement Reactions </vt:lpstr>
      <vt:lpstr>Double-Replacement Reactions</vt:lpstr>
      <vt:lpstr>Double-Replacement Reactions and the Solubility Rules</vt:lpstr>
      <vt:lpstr>Double-Replacement Reactions and the Solubility Rules</vt:lpstr>
      <vt:lpstr>Combustion Reactions</vt:lpstr>
      <vt:lpstr>Combustion Reactions</vt:lpstr>
      <vt:lpstr>Rates of Reaction</vt:lpstr>
      <vt:lpstr>Catalysts</vt:lpstr>
      <vt:lpstr>Catalysts</vt:lpstr>
      <vt:lpstr>Temperature</vt:lpstr>
      <vt:lpstr>Concentration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 </dc:creator>
  <cp:lastModifiedBy> </cp:lastModifiedBy>
  <cp:revision>36</cp:revision>
  <dcterms:created xsi:type="dcterms:W3CDTF">2009-03-10T23:15:28Z</dcterms:created>
  <dcterms:modified xsi:type="dcterms:W3CDTF">2010-02-08T13:26:18Z</dcterms:modified>
</cp:coreProperties>
</file>