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sldIdLst>
    <p:sldId id="256" r:id="rId2"/>
    <p:sldId id="260" r:id="rId3"/>
    <p:sldId id="280" r:id="rId4"/>
    <p:sldId id="291" r:id="rId5"/>
    <p:sldId id="273" r:id="rId6"/>
    <p:sldId id="288" r:id="rId7"/>
    <p:sldId id="264" r:id="rId8"/>
    <p:sldId id="265" r:id="rId9"/>
    <p:sldId id="276" r:id="rId10"/>
    <p:sldId id="262" r:id="rId11"/>
    <p:sldId id="261" r:id="rId12"/>
    <p:sldId id="267" r:id="rId13"/>
    <p:sldId id="278" r:id="rId14"/>
    <p:sldId id="268" r:id="rId15"/>
    <p:sldId id="269" r:id="rId16"/>
    <p:sldId id="270" r:id="rId17"/>
    <p:sldId id="271" r:id="rId18"/>
    <p:sldId id="272" r:id="rId19"/>
    <p:sldId id="279" r:id="rId20"/>
    <p:sldId id="281" r:id="rId21"/>
    <p:sldId id="284" r:id="rId22"/>
    <p:sldId id="285" r:id="rId23"/>
    <p:sldId id="286" r:id="rId24"/>
    <p:sldId id="292"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15CC"/>
    <a:srgbClr val="FFCC00"/>
    <a:srgbClr val="CCFF33"/>
    <a:srgbClr val="00FFFF"/>
    <a:srgbClr val="00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728" autoAdjust="0"/>
  </p:normalViewPr>
  <p:slideViewPr>
    <p:cSldViewPr>
      <p:cViewPr varScale="1">
        <p:scale>
          <a:sx n="107" d="100"/>
          <a:sy n="107"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97BC3-D1D8-4044-A871-969EDC868E87}" type="datetimeFigureOut">
              <a:rPr lang="en-US" smtClean="0"/>
              <a:t>1/24/2010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78FA24-7CAC-43CA-9C8E-2B916971772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78FA24-7CAC-43CA-9C8E-2B916971772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5BD20A-8BB3-4173-BDF4-46F635AC304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93F493-F3FC-460A-8E83-CAF571F67F6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799C7A-A72E-46DB-96EA-275A1A8BDD5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010FF1-366C-47C0-B250-B883D060EE2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BBC3C7-00BC-443B-9FF2-DF63123AADA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90FE42-D20B-4F0B-9078-37F2DA28773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97331DF-8716-4B83-B36F-F581A48473F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E4698E7-9F67-4470-8E37-D732CD3688F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F808AC7-92A4-4815-8166-48CEDDA648A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ACDDFB-CB08-483D-953C-9C7A33DCE62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5F415E-A66C-45C4-9289-A0BAB573729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55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655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655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E6DC28DF-3715-40F2-BC61-ED3477951AF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C:\Documents%20and%20Settings\Cheriann\Local%20Settings\Temporary%20Internet%20Files\Content.IE5\4TI7WXYB\MSj04416540000%5b1%5d.wav"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09600"/>
            <a:ext cx="7772400" cy="1981200"/>
          </a:xfrm>
        </p:spPr>
        <p:txBody>
          <a:bodyPr/>
          <a:lstStyle/>
          <a:p>
            <a:r>
              <a:rPr lang="en-US">
                <a:latin typeface="Comic Sans MS" pitchFamily="66" charset="0"/>
              </a:rPr>
              <a:t>Chapter 8</a:t>
            </a:r>
            <a:br>
              <a:rPr lang="en-US">
                <a:latin typeface="Comic Sans MS" pitchFamily="66" charset="0"/>
              </a:rPr>
            </a:br>
            <a:r>
              <a:rPr lang="en-US" b="1">
                <a:latin typeface="Comic Sans MS" pitchFamily="66" charset="0"/>
              </a:rPr>
              <a:t>Chemical Reactions</a:t>
            </a:r>
          </a:p>
        </p:txBody>
      </p:sp>
      <p:sp>
        <p:nvSpPr>
          <p:cNvPr id="2051" name="Rectangle 3"/>
          <p:cNvSpPr>
            <a:spLocks noGrp="1" noChangeArrowheads="1"/>
          </p:cNvSpPr>
          <p:nvPr>
            <p:ph type="subTitle" idx="1"/>
          </p:nvPr>
        </p:nvSpPr>
        <p:spPr>
          <a:xfrm>
            <a:off x="609600" y="3200400"/>
            <a:ext cx="4724400" cy="1752600"/>
          </a:xfrm>
        </p:spPr>
        <p:txBody>
          <a:bodyPr/>
          <a:lstStyle/>
          <a:p>
            <a:pPr>
              <a:lnSpc>
                <a:spcPct val="80000"/>
              </a:lnSpc>
            </a:pPr>
            <a:r>
              <a:rPr lang="en-US" sz="2800">
                <a:latin typeface="Comic Sans MS" pitchFamily="66" charset="0"/>
              </a:rPr>
              <a:t>What is a chemical equation?</a:t>
            </a:r>
          </a:p>
          <a:p>
            <a:pPr>
              <a:lnSpc>
                <a:spcPct val="80000"/>
              </a:lnSpc>
            </a:pPr>
            <a:endParaRPr lang="en-US" sz="2800">
              <a:latin typeface="Comic Sans MS" pitchFamily="66" charset="0"/>
            </a:endParaRPr>
          </a:p>
          <a:p>
            <a:pPr>
              <a:lnSpc>
                <a:spcPct val="80000"/>
              </a:lnSpc>
            </a:pPr>
            <a:r>
              <a:rPr lang="en-US" sz="2800">
                <a:latin typeface="Comic Sans MS" pitchFamily="66" charset="0"/>
              </a:rPr>
              <a:t>C + O</a:t>
            </a:r>
            <a:r>
              <a:rPr lang="en-US" sz="2800" baseline="-25000">
                <a:latin typeface="Comic Sans MS" pitchFamily="66" charset="0"/>
              </a:rPr>
              <a:t>2</a:t>
            </a:r>
            <a:r>
              <a:rPr lang="en-US" sz="2800">
                <a:latin typeface="Comic Sans MS" pitchFamily="66" charset="0"/>
              </a:rPr>
              <a:t> </a:t>
            </a:r>
            <a:r>
              <a:rPr lang="en-US" sz="2800">
                <a:latin typeface="Comic Sans MS" pitchFamily="66" charset="0"/>
                <a:cs typeface="Arial" charset="0"/>
              </a:rPr>
              <a:t>→ CO</a:t>
            </a:r>
            <a:r>
              <a:rPr lang="en-US" sz="2800" baseline="-25000">
                <a:latin typeface="Comic Sans MS" pitchFamily="66" charset="0"/>
                <a:cs typeface="Arial" charset="0"/>
              </a:rPr>
              <a:t>2</a:t>
            </a:r>
            <a:r>
              <a:rPr lang="en-US" sz="2800"/>
              <a:t> </a:t>
            </a:r>
          </a:p>
        </p:txBody>
      </p:sp>
      <p:pic>
        <p:nvPicPr>
          <p:cNvPr id="2053" name="Picture 5" descr="35080206"/>
          <p:cNvPicPr>
            <a:picLocks noChangeAspect="1" noChangeArrowheads="1"/>
          </p:cNvPicPr>
          <p:nvPr/>
        </p:nvPicPr>
        <p:blipFill>
          <a:blip r:embed="rId4" cstate="print"/>
          <a:srcRect/>
          <a:stretch>
            <a:fillRect/>
          </a:stretch>
        </p:blipFill>
        <p:spPr bwMode="auto">
          <a:xfrm>
            <a:off x="5029200" y="2286000"/>
            <a:ext cx="3867150" cy="3819525"/>
          </a:xfrm>
          <a:prstGeom prst="rect">
            <a:avLst/>
          </a:prstGeom>
          <a:noFill/>
        </p:spPr>
      </p:pic>
      <p:pic>
        <p:nvPicPr>
          <p:cNvPr id="2056" name="MSj04416540000[1].wav">
            <a:hlinkClick r:id="" action="ppaction://media"/>
          </p:cNvPr>
          <p:cNvPicPr>
            <a:picLocks noRot="1" noChangeAspect="1" noChangeArrowheads="1"/>
          </p:cNvPicPr>
          <p:nvPr>
            <a:audioFile r:link="rId1"/>
          </p:nvPr>
        </p:nvPicPr>
        <p:blipFill>
          <a:blip r:embed="rId5" cstate="print"/>
          <a:srcRect/>
          <a:stretch>
            <a:fillRect/>
          </a:stretch>
        </p:blipFill>
        <p:spPr bwMode="auto">
          <a:xfrm>
            <a:off x="8458200" y="6324600"/>
            <a:ext cx="304800" cy="304800"/>
          </a:xfrm>
          <a:prstGeom prst="rect">
            <a:avLst/>
          </a:prstGeom>
          <a:noFill/>
        </p:spPr>
      </p:pic>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205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454" fill="hold"/>
                                        <p:tgtEl>
                                          <p:spTgt spid="2056"/>
                                        </p:tgtEl>
                                      </p:cBhvr>
                                    </p:cmd>
                                  </p:childTnLst>
                                </p:cTn>
                              </p:par>
                            </p:childTnLst>
                          </p:cTn>
                        </p:par>
                      </p:childTnLst>
                    </p:cTn>
                  </p:par>
                </p:childTnLst>
              </p:cTn>
              <p:nextCondLst>
                <p:cond evt="onClick" delay="0">
                  <p:tgtEl>
                    <p:spTgt spid="205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5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600" dirty="0">
                <a:latin typeface="Comic Sans MS" pitchFamily="66" charset="0"/>
              </a:rPr>
              <a:t>Reactants </a:t>
            </a:r>
            <a:r>
              <a:rPr lang="en-US" b="1" dirty="0">
                <a:solidFill>
                  <a:srgbClr val="FFC000"/>
                </a:solidFill>
                <a:latin typeface="Comic Sans MS" pitchFamily="66" charset="0"/>
              </a:rPr>
              <a:t>→</a:t>
            </a:r>
            <a:r>
              <a:rPr lang="en-US" sz="3600" dirty="0">
                <a:latin typeface="Comic Sans MS" pitchFamily="66" charset="0"/>
              </a:rPr>
              <a:t> Products</a:t>
            </a:r>
          </a:p>
        </p:txBody>
      </p:sp>
      <p:sp>
        <p:nvSpPr>
          <p:cNvPr id="9219" name="Rectangle 3"/>
          <p:cNvSpPr>
            <a:spLocks noGrp="1" noChangeArrowheads="1"/>
          </p:cNvSpPr>
          <p:nvPr>
            <p:ph type="body" idx="1"/>
          </p:nvPr>
        </p:nvSpPr>
        <p:spPr/>
        <p:txBody>
          <a:bodyPr/>
          <a:lstStyle/>
          <a:p>
            <a:pPr>
              <a:lnSpc>
                <a:spcPct val="80000"/>
              </a:lnSpc>
              <a:buFontTx/>
              <a:buNone/>
            </a:pPr>
            <a:r>
              <a:rPr lang="en-US" sz="2800" b="1" dirty="0">
                <a:latin typeface="Comic Sans MS" pitchFamily="66" charset="0"/>
              </a:rPr>
              <a:t>Reactants </a:t>
            </a:r>
            <a:r>
              <a:rPr lang="en-US" sz="2800" dirty="0">
                <a:latin typeface="Comic Sans MS" pitchFamily="66" charset="0"/>
              </a:rPr>
              <a:t>- The substances that </a:t>
            </a:r>
            <a:r>
              <a:rPr lang="en-US" sz="2800" u="sng" dirty="0" smtClean="0">
                <a:solidFill>
                  <a:srgbClr val="EB15CC"/>
                </a:solidFill>
                <a:latin typeface="Comic Sans MS" pitchFamily="66" charset="0"/>
              </a:rPr>
              <a:t>are used up in a chemical reaction</a:t>
            </a:r>
            <a:r>
              <a:rPr lang="en-US" sz="2800" dirty="0" smtClean="0">
                <a:latin typeface="Comic Sans MS" pitchFamily="66" charset="0"/>
              </a:rPr>
              <a:t> </a:t>
            </a:r>
            <a:r>
              <a:rPr lang="en-US" sz="2800" dirty="0">
                <a:latin typeface="Comic Sans MS" pitchFamily="66" charset="0"/>
              </a:rPr>
              <a:t>and are found to the left of the </a:t>
            </a:r>
            <a:r>
              <a:rPr lang="en-US" sz="2800" dirty="0" smtClean="0">
                <a:latin typeface="Comic Sans MS" pitchFamily="66" charset="0"/>
              </a:rPr>
              <a:t>arrow.</a:t>
            </a:r>
            <a:endParaRPr lang="en-US" sz="2800" dirty="0">
              <a:latin typeface="Comic Sans MS" pitchFamily="66" charset="0"/>
            </a:endParaRPr>
          </a:p>
          <a:p>
            <a:pPr>
              <a:lnSpc>
                <a:spcPct val="80000"/>
              </a:lnSpc>
              <a:buFontTx/>
              <a:buNone/>
            </a:pPr>
            <a:endParaRPr lang="en-US" sz="2800" b="1" dirty="0">
              <a:latin typeface="Comic Sans MS" pitchFamily="66" charset="0"/>
            </a:endParaRPr>
          </a:p>
          <a:p>
            <a:pPr>
              <a:lnSpc>
                <a:spcPct val="80000"/>
              </a:lnSpc>
              <a:buFontTx/>
              <a:buNone/>
            </a:pPr>
            <a:r>
              <a:rPr lang="en-US" sz="2800" b="1" u="sng" dirty="0">
                <a:solidFill>
                  <a:srgbClr val="FFC000"/>
                </a:solidFill>
                <a:latin typeface="Comic Sans MS" pitchFamily="66" charset="0"/>
              </a:rPr>
              <a:t>Yields</a:t>
            </a:r>
            <a:r>
              <a:rPr lang="en-US" sz="2800" b="1" dirty="0">
                <a:latin typeface="Comic Sans MS" pitchFamily="66" charset="0"/>
              </a:rPr>
              <a:t> </a:t>
            </a:r>
            <a:r>
              <a:rPr lang="en-US" sz="2800" dirty="0">
                <a:latin typeface="Comic Sans MS" pitchFamily="66" charset="0"/>
              </a:rPr>
              <a:t>- The arrow in a chemical equation </a:t>
            </a:r>
            <a:r>
              <a:rPr lang="en-US" sz="2800" b="1" dirty="0">
                <a:latin typeface="Comic Sans MS" pitchFamily="66" charset="0"/>
              </a:rPr>
              <a:t>→</a:t>
            </a:r>
            <a:r>
              <a:rPr lang="en-US" sz="2800" dirty="0">
                <a:latin typeface="Comic Sans MS" pitchFamily="66" charset="0"/>
              </a:rPr>
              <a:t> shows the </a:t>
            </a:r>
            <a:r>
              <a:rPr lang="en-US" sz="2800" u="sng" dirty="0">
                <a:latin typeface="Comic Sans MS" pitchFamily="66" charset="0"/>
              </a:rPr>
              <a:t>direction of the </a:t>
            </a:r>
            <a:r>
              <a:rPr lang="en-US" sz="2800" u="sng" dirty="0" smtClean="0">
                <a:latin typeface="Comic Sans MS" pitchFamily="66" charset="0"/>
              </a:rPr>
              <a:t>reaction </a:t>
            </a:r>
            <a:r>
              <a:rPr lang="en-US" sz="2800" dirty="0">
                <a:latin typeface="Comic Sans MS" pitchFamily="66" charset="0"/>
              </a:rPr>
              <a:t>(points </a:t>
            </a:r>
            <a:r>
              <a:rPr lang="en-US" sz="2800" dirty="0" smtClean="0">
                <a:latin typeface="Comic Sans MS" pitchFamily="66" charset="0"/>
              </a:rPr>
              <a:t>towards </a:t>
            </a:r>
            <a:r>
              <a:rPr lang="en-US" sz="2800" dirty="0">
                <a:latin typeface="Comic Sans MS" pitchFamily="66" charset="0"/>
              </a:rPr>
              <a:t>the product) </a:t>
            </a:r>
          </a:p>
          <a:p>
            <a:pPr>
              <a:lnSpc>
                <a:spcPct val="80000"/>
              </a:lnSpc>
              <a:buFontTx/>
              <a:buNone/>
            </a:pPr>
            <a:endParaRPr lang="en-US" sz="2800" dirty="0">
              <a:latin typeface="Comic Sans MS" pitchFamily="66" charset="0"/>
            </a:endParaRPr>
          </a:p>
          <a:p>
            <a:pPr>
              <a:lnSpc>
                <a:spcPct val="80000"/>
              </a:lnSpc>
              <a:buFontTx/>
              <a:buNone/>
            </a:pPr>
            <a:r>
              <a:rPr lang="en-US" sz="2800" b="1" u="sng" smtClean="0">
                <a:latin typeface="Comic Sans MS" pitchFamily="66" charset="0"/>
              </a:rPr>
              <a:t>Products</a:t>
            </a:r>
            <a:r>
              <a:rPr lang="en-US" sz="2800" smtClean="0">
                <a:latin typeface="Comic Sans MS" pitchFamily="66" charset="0"/>
              </a:rPr>
              <a:t> </a:t>
            </a:r>
            <a:r>
              <a:rPr lang="en-US" sz="2800" dirty="0">
                <a:latin typeface="Comic Sans MS" pitchFamily="66" charset="0"/>
              </a:rPr>
              <a:t>- The new </a:t>
            </a:r>
            <a:r>
              <a:rPr lang="en-US" sz="2800" dirty="0" smtClean="0">
                <a:latin typeface="Comic Sans MS" pitchFamily="66" charset="0"/>
              </a:rPr>
              <a:t>substance(s) </a:t>
            </a:r>
            <a:r>
              <a:rPr lang="en-US" sz="2800" u="sng" dirty="0">
                <a:solidFill>
                  <a:srgbClr val="EB15CC"/>
                </a:solidFill>
                <a:latin typeface="Comic Sans MS" pitchFamily="66" charset="0"/>
              </a:rPr>
              <a:t>formed by a </a:t>
            </a:r>
            <a:r>
              <a:rPr lang="en-US" sz="2800" u="sng" dirty="0" smtClean="0">
                <a:solidFill>
                  <a:srgbClr val="EB15CC"/>
                </a:solidFill>
                <a:latin typeface="Comic Sans MS" pitchFamily="66" charset="0"/>
              </a:rPr>
              <a:t>chemical reaction</a:t>
            </a:r>
            <a:r>
              <a:rPr lang="en-US" sz="2800" dirty="0" smtClean="0">
                <a:latin typeface="Comic Sans MS" pitchFamily="66" charset="0"/>
              </a:rPr>
              <a:t> </a:t>
            </a:r>
            <a:r>
              <a:rPr lang="en-US" sz="2800" dirty="0">
                <a:latin typeface="Comic Sans MS" pitchFamily="66" charset="0"/>
              </a:rPr>
              <a:t>and are found to the right of the </a:t>
            </a:r>
            <a:r>
              <a:rPr lang="en-US" sz="2800" dirty="0" smtClean="0">
                <a:latin typeface="Comic Sans MS" pitchFamily="66" charset="0"/>
              </a:rPr>
              <a:t>arrow.</a:t>
            </a:r>
            <a:r>
              <a:rPr lang="en-US" sz="2800" dirty="0" smtClean="0"/>
              <a:t> </a:t>
            </a:r>
            <a:endParaRPr lang="en-US" sz="2800" dirty="0"/>
          </a:p>
          <a:p>
            <a:pPr>
              <a:lnSpc>
                <a:spcPct val="80000"/>
              </a:lnSpc>
              <a:buFontTx/>
              <a:buNone/>
            </a:pPr>
            <a:endParaRPr lang="en-US" sz="2800" dirty="0"/>
          </a:p>
          <a:p>
            <a:pPr>
              <a:lnSpc>
                <a:spcPct val="800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20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fade">
                                      <p:cBhvr>
                                        <p:cTn id="22" dur="20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b="1" dirty="0" smtClean="0">
                <a:latin typeface="Comic Sans MS" pitchFamily="66" charset="0"/>
              </a:rPr>
              <a:t>Balancing a Chemical Equation</a:t>
            </a:r>
            <a:endParaRPr lang="en-US" sz="4000" dirty="0">
              <a:latin typeface="Comic Sans MS" pitchFamily="66" charset="0"/>
            </a:endParaRPr>
          </a:p>
        </p:txBody>
      </p:sp>
      <p:sp>
        <p:nvSpPr>
          <p:cNvPr id="8195" name="Rectangle 3"/>
          <p:cNvSpPr>
            <a:spLocks noGrp="1" noChangeArrowheads="1"/>
          </p:cNvSpPr>
          <p:nvPr>
            <p:ph type="body" idx="1"/>
          </p:nvPr>
        </p:nvSpPr>
        <p:spPr>
          <a:xfrm>
            <a:off x="457200" y="1295400"/>
            <a:ext cx="8229600" cy="5257800"/>
          </a:xfrm>
        </p:spPr>
        <p:txBody>
          <a:bodyPr/>
          <a:lstStyle/>
          <a:p>
            <a:pPr>
              <a:lnSpc>
                <a:spcPct val="90000"/>
              </a:lnSpc>
            </a:pPr>
            <a:r>
              <a:rPr lang="en-US" sz="2800" dirty="0">
                <a:latin typeface="Comic Sans MS" pitchFamily="66" charset="0"/>
              </a:rPr>
              <a:t>This means that the total number of </a:t>
            </a:r>
            <a:r>
              <a:rPr lang="en-US" sz="2800" b="1" dirty="0" smtClean="0">
                <a:solidFill>
                  <a:srgbClr val="EB15CC"/>
                </a:solidFill>
                <a:latin typeface="Comic Sans MS" pitchFamily="66" charset="0"/>
              </a:rPr>
              <a:t>each type of atom</a:t>
            </a:r>
            <a:r>
              <a:rPr lang="en-US" sz="2800" dirty="0" smtClean="0">
                <a:latin typeface="Comic Sans MS" pitchFamily="66" charset="0"/>
              </a:rPr>
              <a:t> </a:t>
            </a:r>
            <a:r>
              <a:rPr lang="en-US" sz="2800" dirty="0">
                <a:latin typeface="Comic Sans MS" pitchFamily="66" charset="0"/>
              </a:rPr>
              <a:t>on the </a:t>
            </a:r>
            <a:r>
              <a:rPr lang="en-US" sz="2800" b="1" dirty="0" smtClean="0">
                <a:latin typeface="Comic Sans MS" pitchFamily="66" charset="0"/>
              </a:rPr>
              <a:t>reactants</a:t>
            </a:r>
            <a:r>
              <a:rPr lang="en-US" sz="2800" dirty="0" smtClean="0">
                <a:latin typeface="Comic Sans MS" pitchFamily="66" charset="0"/>
              </a:rPr>
              <a:t> </a:t>
            </a:r>
            <a:r>
              <a:rPr lang="en-US" sz="2800" dirty="0">
                <a:latin typeface="Comic Sans MS" pitchFamily="66" charset="0"/>
              </a:rPr>
              <a:t>side must be equal to the total number of </a:t>
            </a:r>
            <a:r>
              <a:rPr lang="en-US" sz="2800" b="1" dirty="0" smtClean="0">
                <a:solidFill>
                  <a:srgbClr val="EB15CC"/>
                </a:solidFill>
                <a:latin typeface="Comic Sans MS" pitchFamily="66" charset="0"/>
              </a:rPr>
              <a:t>each type of atom</a:t>
            </a:r>
            <a:r>
              <a:rPr lang="en-US" sz="2800" dirty="0" smtClean="0">
                <a:latin typeface="Comic Sans MS" pitchFamily="66" charset="0"/>
              </a:rPr>
              <a:t> </a:t>
            </a:r>
            <a:r>
              <a:rPr lang="en-US" sz="2800" dirty="0">
                <a:latin typeface="Comic Sans MS" pitchFamily="66" charset="0"/>
              </a:rPr>
              <a:t>on the </a:t>
            </a:r>
            <a:r>
              <a:rPr lang="en-US" sz="2800" b="1" dirty="0" smtClean="0">
                <a:latin typeface="Comic Sans MS" pitchFamily="66" charset="0"/>
              </a:rPr>
              <a:t>products</a:t>
            </a:r>
            <a:r>
              <a:rPr lang="en-US" sz="2800" dirty="0" smtClean="0">
                <a:latin typeface="Comic Sans MS" pitchFamily="66" charset="0"/>
              </a:rPr>
              <a:t> </a:t>
            </a:r>
            <a:r>
              <a:rPr lang="en-US" sz="2800" dirty="0">
                <a:latin typeface="Comic Sans MS" pitchFamily="66" charset="0"/>
              </a:rPr>
              <a:t>side.</a:t>
            </a:r>
          </a:p>
          <a:p>
            <a:pPr>
              <a:lnSpc>
                <a:spcPct val="90000"/>
              </a:lnSpc>
              <a:buFontTx/>
              <a:buNone/>
            </a:pPr>
            <a:r>
              <a:rPr lang="en-US" sz="2800" dirty="0">
                <a:latin typeface="Comic Sans MS" pitchFamily="66" charset="0"/>
              </a:rPr>
              <a:t>				C + O</a:t>
            </a:r>
            <a:r>
              <a:rPr lang="en-US" sz="2800" baseline="-25000" dirty="0">
                <a:latin typeface="Comic Sans MS" pitchFamily="66" charset="0"/>
              </a:rPr>
              <a:t>2</a:t>
            </a:r>
            <a:r>
              <a:rPr lang="en-US" sz="2800" dirty="0">
                <a:latin typeface="Comic Sans MS" pitchFamily="66" charset="0"/>
              </a:rPr>
              <a:t> </a:t>
            </a:r>
            <a:r>
              <a:rPr lang="en-US" sz="2800" dirty="0">
                <a:latin typeface="Comic Sans MS" pitchFamily="66" charset="0"/>
                <a:cs typeface="Arial" charset="0"/>
              </a:rPr>
              <a:t>→ CO</a:t>
            </a:r>
            <a:r>
              <a:rPr lang="en-US" sz="2800" baseline="-25000" dirty="0">
                <a:latin typeface="Comic Sans MS" pitchFamily="66" charset="0"/>
                <a:cs typeface="Arial" charset="0"/>
              </a:rPr>
              <a:t>2</a:t>
            </a:r>
          </a:p>
          <a:p>
            <a:pPr>
              <a:lnSpc>
                <a:spcPct val="90000"/>
              </a:lnSpc>
              <a:buFontTx/>
              <a:buNone/>
            </a:pPr>
            <a:r>
              <a:rPr lang="en-US" sz="2800" dirty="0">
                <a:latin typeface="Comic Sans MS" pitchFamily="66" charset="0"/>
              </a:rPr>
              <a:t>		a chemical equation must be balanced.</a:t>
            </a:r>
          </a:p>
          <a:p>
            <a:pPr>
              <a:lnSpc>
                <a:spcPct val="90000"/>
              </a:lnSpc>
              <a:buFontTx/>
              <a:buNone/>
            </a:pPr>
            <a:endParaRPr lang="en-US" sz="2800" dirty="0">
              <a:latin typeface="Comic Sans MS" pitchFamily="66" charset="0"/>
            </a:endParaRPr>
          </a:p>
          <a:p>
            <a:pPr>
              <a:lnSpc>
                <a:spcPct val="90000"/>
              </a:lnSpc>
              <a:buFontTx/>
              <a:buNone/>
            </a:pPr>
            <a:r>
              <a:rPr lang="en-US" sz="2800" dirty="0">
                <a:latin typeface="Comic Sans MS" pitchFamily="66" charset="0"/>
              </a:rPr>
              <a:t>This really involves three skills:</a:t>
            </a:r>
          </a:p>
          <a:p>
            <a:pPr>
              <a:lnSpc>
                <a:spcPct val="90000"/>
              </a:lnSpc>
              <a:buFontTx/>
              <a:buNone/>
            </a:pPr>
            <a:r>
              <a:rPr lang="en-US" sz="2800" dirty="0">
                <a:latin typeface="Comic Sans MS" pitchFamily="66" charset="0"/>
              </a:rPr>
              <a:t>		1. interpreting a chemical formula</a:t>
            </a:r>
          </a:p>
          <a:p>
            <a:pPr>
              <a:lnSpc>
                <a:spcPct val="90000"/>
              </a:lnSpc>
              <a:buFontTx/>
              <a:buNone/>
            </a:pPr>
            <a:r>
              <a:rPr lang="en-US" sz="2800" dirty="0">
                <a:latin typeface="Comic Sans MS" pitchFamily="66" charset="0"/>
              </a:rPr>
              <a:t>		2. determining whether or not a chemical 	    equation is balanced</a:t>
            </a:r>
          </a:p>
          <a:p>
            <a:pPr>
              <a:lnSpc>
                <a:spcPct val="90000"/>
              </a:lnSpc>
              <a:buFontTx/>
              <a:buNone/>
            </a:pPr>
            <a:r>
              <a:rPr lang="en-US" sz="2800" dirty="0">
                <a:latin typeface="Comic Sans MS" pitchFamily="66" charset="0"/>
              </a:rPr>
              <a:t>		3. balancing the equation.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fade">
                                      <p:cBhvr>
                                        <p:cTn id="27" dur="2000"/>
                                        <p:tgtEl>
                                          <p:spTgt spid="8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Effect transition="in" filter="fade">
                                      <p:cBhvr>
                                        <p:cTn id="32" dur="2000"/>
                                        <p:tgtEl>
                                          <p:spTgt spid="81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Effect transition="in" filter="fade">
                                      <p:cBhvr>
                                        <p:cTn id="37" dur="2000"/>
                                        <p:tgtEl>
                                          <p:spTgt spid="81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195">
                                            <p:txEl>
                                              <p:pRg st="7" end="7"/>
                                            </p:txEl>
                                          </p:spTgt>
                                        </p:tgtEl>
                                        <p:attrNameLst>
                                          <p:attrName>style.visibility</p:attrName>
                                        </p:attrNameLst>
                                      </p:cBhvr>
                                      <p:to>
                                        <p:strVal val="visible"/>
                                      </p:to>
                                    </p:set>
                                    <p:animEffect transition="in" filter="fade">
                                      <p:cBhvr>
                                        <p:cTn id="42" dur="2000"/>
                                        <p:tgtEl>
                                          <p:spTgt spid="8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868362"/>
          </a:xfrm>
        </p:spPr>
        <p:txBody>
          <a:bodyPr/>
          <a:lstStyle/>
          <a:p>
            <a:r>
              <a:rPr lang="en-US" b="1">
                <a:latin typeface="Comic Sans MS" pitchFamily="66" charset="0"/>
              </a:rPr>
              <a:t>Balancing Equations Rules</a:t>
            </a:r>
          </a:p>
        </p:txBody>
      </p:sp>
      <p:sp>
        <p:nvSpPr>
          <p:cNvPr id="16387" name="Rectangle 3"/>
          <p:cNvSpPr>
            <a:spLocks noGrp="1" noChangeArrowheads="1"/>
          </p:cNvSpPr>
          <p:nvPr>
            <p:ph type="body" idx="1"/>
          </p:nvPr>
        </p:nvSpPr>
        <p:spPr>
          <a:xfrm>
            <a:off x="457200" y="1295400"/>
            <a:ext cx="8229600" cy="4678363"/>
          </a:xfrm>
        </p:spPr>
        <p:txBody>
          <a:bodyPr/>
          <a:lstStyle/>
          <a:p>
            <a:pPr>
              <a:lnSpc>
                <a:spcPct val="90000"/>
              </a:lnSpc>
            </a:pPr>
            <a:r>
              <a:rPr lang="en-US" sz="2800" dirty="0">
                <a:latin typeface="Comic Sans MS" pitchFamily="66" charset="0"/>
              </a:rPr>
              <a:t>Scientists know that there must be </a:t>
            </a:r>
            <a:r>
              <a:rPr lang="en-US" sz="2800" dirty="0">
                <a:solidFill>
                  <a:srgbClr val="EB15CC"/>
                </a:solidFill>
                <a:latin typeface="Comic Sans MS" pitchFamily="66" charset="0"/>
              </a:rPr>
              <a:t>the </a:t>
            </a:r>
            <a:r>
              <a:rPr lang="en-US" sz="2800" dirty="0" smtClean="0">
                <a:solidFill>
                  <a:srgbClr val="EB15CC"/>
                </a:solidFill>
                <a:latin typeface="Comic Sans MS" pitchFamily="66" charset="0"/>
              </a:rPr>
              <a:t>same number </a:t>
            </a:r>
            <a:r>
              <a:rPr lang="en-US" sz="2800" dirty="0">
                <a:solidFill>
                  <a:srgbClr val="EB15CC"/>
                </a:solidFill>
                <a:latin typeface="Comic Sans MS" pitchFamily="66" charset="0"/>
              </a:rPr>
              <a:t>of atoms</a:t>
            </a:r>
            <a:r>
              <a:rPr lang="en-US" sz="2800" dirty="0">
                <a:latin typeface="Comic Sans MS" pitchFamily="66" charset="0"/>
              </a:rPr>
              <a:t> on each </a:t>
            </a:r>
            <a:r>
              <a:rPr lang="en-US" sz="2800" dirty="0" smtClean="0">
                <a:latin typeface="Comic Sans MS" pitchFamily="66" charset="0"/>
              </a:rPr>
              <a:t>side </a:t>
            </a:r>
            <a:r>
              <a:rPr lang="en-US" sz="2800" dirty="0">
                <a:latin typeface="Comic Sans MS" pitchFamily="66" charset="0"/>
              </a:rPr>
              <a:t>of the </a:t>
            </a:r>
            <a:r>
              <a:rPr lang="en-US" sz="2800" dirty="0" smtClean="0">
                <a:latin typeface="Comic Sans MS" pitchFamily="66" charset="0"/>
              </a:rPr>
              <a:t>chemical equation in order for it to be balanced. </a:t>
            </a:r>
            <a:endParaRPr lang="en-US" sz="2800" dirty="0">
              <a:latin typeface="Comic Sans MS" pitchFamily="66" charset="0"/>
            </a:endParaRPr>
          </a:p>
          <a:p>
            <a:pPr>
              <a:lnSpc>
                <a:spcPct val="90000"/>
              </a:lnSpc>
              <a:buFontTx/>
              <a:buNone/>
            </a:pPr>
            <a:endParaRPr lang="en-US" sz="2800" dirty="0">
              <a:latin typeface="Comic Sans MS" pitchFamily="66" charset="0"/>
            </a:endParaRPr>
          </a:p>
          <a:p>
            <a:pPr>
              <a:lnSpc>
                <a:spcPct val="90000"/>
              </a:lnSpc>
            </a:pPr>
            <a:r>
              <a:rPr lang="en-US" sz="2800" dirty="0">
                <a:latin typeface="Comic Sans MS" pitchFamily="66" charset="0"/>
              </a:rPr>
              <a:t>To balance the chemical equation, you must add </a:t>
            </a:r>
            <a:r>
              <a:rPr lang="en-US" sz="2800" u="sng" dirty="0" smtClean="0">
                <a:solidFill>
                  <a:srgbClr val="EB15CC"/>
                </a:solidFill>
                <a:latin typeface="Comic Sans MS" pitchFamily="66" charset="0"/>
              </a:rPr>
              <a:t>coefficients</a:t>
            </a:r>
            <a:r>
              <a:rPr lang="en-US" sz="2800" dirty="0" smtClean="0">
                <a:latin typeface="Comic Sans MS" pitchFamily="66" charset="0"/>
              </a:rPr>
              <a:t> </a:t>
            </a:r>
            <a:r>
              <a:rPr lang="en-US" sz="2800" dirty="0">
                <a:latin typeface="Comic Sans MS" pitchFamily="66" charset="0"/>
              </a:rPr>
              <a:t>in front of the chemical formulas in the equation. </a:t>
            </a:r>
          </a:p>
          <a:p>
            <a:pPr>
              <a:lnSpc>
                <a:spcPct val="90000"/>
              </a:lnSpc>
              <a:buFontTx/>
              <a:buNone/>
            </a:pPr>
            <a:endParaRPr lang="en-US" sz="2800" dirty="0">
              <a:latin typeface="Comic Sans MS" pitchFamily="66" charset="0"/>
            </a:endParaRPr>
          </a:p>
          <a:p>
            <a:pPr>
              <a:lnSpc>
                <a:spcPct val="90000"/>
              </a:lnSpc>
            </a:pPr>
            <a:r>
              <a:rPr lang="en-US" sz="2800" dirty="0">
                <a:latin typeface="Comic Sans MS" pitchFamily="66" charset="0"/>
              </a:rPr>
              <a:t>You </a:t>
            </a:r>
            <a:r>
              <a:rPr lang="en-US" sz="2800" b="1" u="sng" cap="all" dirty="0" smtClean="0">
                <a:latin typeface="Comic Sans MS" pitchFamily="66" charset="0"/>
              </a:rPr>
              <a:t>cannot</a:t>
            </a:r>
            <a:r>
              <a:rPr lang="en-US" sz="2800" dirty="0" smtClean="0">
                <a:latin typeface="Comic Sans MS" pitchFamily="66" charset="0"/>
              </a:rPr>
              <a:t> change the chemical formula itself.  The only way to alter the number of atoms on each side of the equation is to </a:t>
            </a:r>
            <a:r>
              <a:rPr lang="en-US" sz="2800" dirty="0" smtClean="0">
                <a:solidFill>
                  <a:srgbClr val="EB15CC"/>
                </a:solidFill>
                <a:latin typeface="Comic Sans MS" pitchFamily="66" charset="0"/>
              </a:rPr>
              <a:t>add coefficients </a:t>
            </a:r>
            <a:r>
              <a:rPr lang="en-US" sz="2800" dirty="0" smtClean="0">
                <a:latin typeface="Comic Sans MS" pitchFamily="66" charset="0"/>
              </a:rPr>
              <a:t>in front of the chemical formula</a:t>
            </a:r>
            <a:r>
              <a:rPr lang="en-US" sz="2800" dirty="0" smtClean="0">
                <a:solidFill>
                  <a:srgbClr val="EB15CC"/>
                </a:solidFill>
                <a:latin typeface="Comic Sans MS" pitchFamily="66" charset="0"/>
              </a:rPr>
              <a:t>.</a:t>
            </a:r>
            <a:endParaRPr lang="en-US" sz="28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20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20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4" end="4"/>
                                            </p:txEl>
                                          </p:spTgt>
                                        </p:tgtEl>
                                        <p:attrNameLst>
                                          <p:attrName>style.visibility</p:attrName>
                                        </p:attrNameLst>
                                      </p:cBhvr>
                                      <p:to>
                                        <p:strVal val="visible"/>
                                      </p:to>
                                    </p:set>
                                    <p:animEffect transition="in" filter="fade">
                                      <p:cBhvr>
                                        <p:cTn id="22" dur="20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304800"/>
            <a:ext cx="8229600" cy="5821363"/>
          </a:xfrm>
        </p:spPr>
        <p:txBody>
          <a:bodyPr/>
          <a:lstStyle/>
          <a:p>
            <a:pPr algn="ctr">
              <a:buFontTx/>
              <a:buNone/>
            </a:pPr>
            <a:endParaRPr lang="en-US">
              <a:latin typeface="Comic Sans MS" pitchFamily="66" charset="0"/>
            </a:endParaRPr>
          </a:p>
          <a:p>
            <a:pPr algn="ctr">
              <a:buFontTx/>
              <a:buNone/>
            </a:pPr>
            <a:endParaRPr lang="en-US">
              <a:latin typeface="Comic Sans MS" pitchFamily="66" charset="0"/>
            </a:endParaRPr>
          </a:p>
          <a:p>
            <a:pPr algn="ctr">
              <a:buFontTx/>
              <a:buNone/>
            </a:pPr>
            <a:r>
              <a:rPr lang="en-US">
                <a:latin typeface="Comic Sans MS" pitchFamily="66" charset="0"/>
              </a:rPr>
              <a:t>The steps to</a:t>
            </a:r>
            <a:r>
              <a:rPr lang="en-US"/>
              <a:t> </a:t>
            </a:r>
          </a:p>
          <a:p>
            <a:pPr algn="ctr">
              <a:buFontTx/>
              <a:buNone/>
            </a:pPr>
            <a:r>
              <a:rPr lang="en-US" sz="4800">
                <a:latin typeface="Comic Sans MS" pitchFamily="66" charset="0"/>
              </a:rPr>
              <a:t>Balance a Chemical</a:t>
            </a:r>
          </a:p>
          <a:p>
            <a:pPr algn="ctr">
              <a:buFontTx/>
              <a:buNone/>
            </a:pPr>
            <a:r>
              <a:rPr lang="en-US" sz="4800">
                <a:latin typeface="Comic Sans MS" pitchFamily="66" charset="0"/>
              </a:rPr>
              <a:t> Equation</a:t>
            </a:r>
          </a:p>
          <a:p>
            <a:pPr algn="ctr">
              <a:buFontTx/>
              <a:buNone/>
            </a:pPr>
            <a:endParaRPr lang="en-US">
              <a:latin typeface="Comic Sans MS" pitchFamily="66" charset="0"/>
            </a:endParaRPr>
          </a:p>
          <a:p>
            <a:pPr algn="ctr">
              <a:buFontTx/>
              <a:buNone/>
            </a:pPr>
            <a:endParaRPr lang="en-US">
              <a:latin typeface="Comic Sans MS" pitchFamily="66"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fade">
                                      <p:cBhvr>
                                        <p:cTn id="7" dur="20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457200"/>
            <a:ext cx="8229600" cy="5668963"/>
          </a:xfrm>
        </p:spPr>
        <p:txBody>
          <a:bodyPr/>
          <a:lstStyle/>
          <a:p>
            <a:pPr>
              <a:buFontTx/>
              <a:buNone/>
            </a:pPr>
            <a:r>
              <a:rPr lang="en-US" b="1" dirty="0">
                <a:latin typeface="Comic Sans MS" pitchFamily="66" charset="0"/>
              </a:rPr>
              <a:t>Step 1:</a:t>
            </a:r>
            <a:r>
              <a:rPr lang="en-US" dirty="0">
                <a:latin typeface="Comic Sans MS" pitchFamily="66" charset="0"/>
              </a:rPr>
              <a:t> Determine </a:t>
            </a:r>
            <a:r>
              <a:rPr lang="en-US" dirty="0" smtClean="0">
                <a:latin typeface="Comic Sans MS" pitchFamily="66" charset="0"/>
              </a:rPr>
              <a:t>the number </a:t>
            </a:r>
            <a:r>
              <a:rPr lang="en-US" dirty="0">
                <a:latin typeface="Comic Sans MS" pitchFamily="66" charset="0"/>
              </a:rPr>
              <a:t>of </a:t>
            </a:r>
            <a:r>
              <a:rPr lang="en-US" dirty="0" smtClean="0">
                <a:solidFill>
                  <a:srgbClr val="EB15CC"/>
                </a:solidFill>
                <a:latin typeface="Comic Sans MS" pitchFamily="66" charset="0"/>
              </a:rPr>
              <a:t>each type of atom</a:t>
            </a:r>
            <a:r>
              <a:rPr lang="en-US" dirty="0" smtClean="0">
                <a:latin typeface="Comic Sans MS" pitchFamily="66" charset="0"/>
              </a:rPr>
              <a:t> present in the skeleton equation for </a:t>
            </a:r>
            <a:r>
              <a:rPr lang="en-US" dirty="0" smtClean="0">
                <a:solidFill>
                  <a:srgbClr val="EB15CC"/>
                </a:solidFill>
                <a:latin typeface="Comic Sans MS" pitchFamily="66" charset="0"/>
              </a:rPr>
              <a:t>both sides </a:t>
            </a:r>
            <a:r>
              <a:rPr lang="en-US" dirty="0" smtClean="0">
                <a:latin typeface="Comic Sans MS" pitchFamily="66" charset="0"/>
              </a:rPr>
              <a:t>of the reaction.</a:t>
            </a:r>
            <a:endParaRPr lang="en-US" dirty="0">
              <a:latin typeface="Comic Sans MS" pitchFamily="66" charset="0"/>
            </a:endParaRPr>
          </a:p>
          <a:p>
            <a:pPr>
              <a:buFontTx/>
              <a:buNone/>
            </a:pPr>
            <a:r>
              <a:rPr lang="en-US" dirty="0">
                <a:latin typeface="Comic Sans MS" pitchFamily="66" charset="0"/>
              </a:rPr>
              <a:t>		</a:t>
            </a:r>
          </a:p>
          <a:p>
            <a:pPr>
              <a:buFontTx/>
              <a:buNone/>
            </a:pPr>
            <a:r>
              <a:rPr lang="en-US" dirty="0">
                <a:latin typeface="Comic Sans MS" pitchFamily="66" charset="0"/>
              </a:rPr>
              <a:t>			Mg + O</a:t>
            </a:r>
            <a:r>
              <a:rPr lang="en-US" baseline="-25000" dirty="0">
                <a:latin typeface="Comic Sans MS" pitchFamily="66" charset="0"/>
              </a:rPr>
              <a:t>2  </a:t>
            </a:r>
            <a:r>
              <a:rPr lang="en-US" dirty="0">
                <a:latin typeface="Comic Sans MS" pitchFamily="66" charset="0"/>
              </a:rPr>
              <a:t> </a:t>
            </a:r>
            <a:r>
              <a:rPr lang="en-US" dirty="0">
                <a:latin typeface="Comic Sans MS" pitchFamily="66" charset="0"/>
                <a:cs typeface="Arial" charset="0"/>
              </a:rPr>
              <a:t>→  </a:t>
            </a:r>
            <a:r>
              <a:rPr lang="en-US" dirty="0">
                <a:latin typeface="Comic Sans MS" pitchFamily="66" charset="0"/>
              </a:rPr>
              <a:t> </a:t>
            </a:r>
            <a:r>
              <a:rPr lang="en-US" dirty="0" err="1">
                <a:latin typeface="Comic Sans MS" pitchFamily="66" charset="0"/>
              </a:rPr>
              <a:t>MgO</a:t>
            </a:r>
            <a:r>
              <a:rPr lang="en-US" dirty="0">
                <a:latin typeface="Comic Sans MS" pitchFamily="66" charset="0"/>
              </a:rPr>
              <a:t> 						      Mg</a:t>
            </a:r>
          </a:p>
          <a:p>
            <a:pPr>
              <a:buFontTx/>
              <a:buNone/>
            </a:pPr>
            <a:r>
              <a:rPr lang="en-US" dirty="0">
                <a:latin typeface="Comic Sans MS" pitchFamily="66" charset="0"/>
              </a:rPr>
              <a:t>				       O</a:t>
            </a:r>
          </a:p>
          <a:p>
            <a:pPr>
              <a:buFontTx/>
              <a:buNone/>
            </a:pPr>
            <a:endParaRPr lang="en-US" dirty="0" smtClean="0">
              <a:latin typeface="Comic Sans MS" pitchFamily="66" charset="0"/>
            </a:endParaRPr>
          </a:p>
          <a:p>
            <a:pPr>
              <a:buFontTx/>
              <a:buNone/>
            </a:pPr>
            <a:r>
              <a:rPr lang="en-US" dirty="0">
                <a:latin typeface="Comic Sans MS" pitchFamily="66" charset="0"/>
              </a:rPr>
              <a:t>			Mg + O</a:t>
            </a:r>
            <a:r>
              <a:rPr lang="en-US" baseline="-25000" dirty="0">
                <a:latin typeface="Comic Sans MS" pitchFamily="66" charset="0"/>
              </a:rPr>
              <a:t>2</a:t>
            </a:r>
            <a:r>
              <a:rPr lang="en-US" dirty="0">
                <a:latin typeface="Comic Sans MS" pitchFamily="66" charset="0"/>
              </a:rPr>
              <a:t>   </a:t>
            </a:r>
            <a:r>
              <a:rPr lang="en-US" dirty="0">
                <a:latin typeface="Comic Sans MS" pitchFamily="66" charset="0"/>
                <a:cs typeface="Arial" charset="0"/>
              </a:rPr>
              <a:t>→</a:t>
            </a:r>
            <a:r>
              <a:rPr lang="en-US" dirty="0">
                <a:latin typeface="Comic Sans MS" pitchFamily="66" charset="0"/>
              </a:rPr>
              <a:t>   </a:t>
            </a:r>
            <a:r>
              <a:rPr lang="en-US" dirty="0" err="1">
                <a:latin typeface="Comic Sans MS" pitchFamily="66" charset="0"/>
              </a:rPr>
              <a:t>MgO</a:t>
            </a:r>
            <a:r>
              <a:rPr lang="en-US" dirty="0">
                <a:latin typeface="Comic Sans MS" pitchFamily="66" charset="0"/>
              </a:rPr>
              <a:t> 					 1    Mg   1</a:t>
            </a:r>
          </a:p>
          <a:p>
            <a:pPr>
              <a:buFontTx/>
              <a:buNone/>
            </a:pPr>
            <a:r>
              <a:rPr lang="en-US" dirty="0">
                <a:latin typeface="Comic Sans MS" pitchFamily="66" charset="0"/>
              </a:rPr>
              <a:t>				 2     O    1   </a:t>
            </a:r>
          </a:p>
          <a:p>
            <a:pPr algn="r">
              <a:buFontTx/>
              <a:buNone/>
            </a:pPr>
            <a:endParaRPr lang="en-US" sz="1800" dirty="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20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20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20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fade">
                                      <p:cBhvr>
                                        <p:cTn id="22" dur="20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fade">
                                      <p:cBhvr>
                                        <p:cTn id="27" dur="2000"/>
                                        <p:tgtEl>
                                          <p:spTgt spid="174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411">
                                            <p:txEl>
                                              <p:pRg st="6" end="6"/>
                                            </p:txEl>
                                          </p:spTgt>
                                        </p:tgtEl>
                                        <p:attrNameLst>
                                          <p:attrName>style.visibility</p:attrName>
                                        </p:attrNameLst>
                                      </p:cBhvr>
                                      <p:to>
                                        <p:strVal val="visible"/>
                                      </p:to>
                                    </p:set>
                                    <p:animEffect transition="in" filter="fade">
                                      <p:cBhvr>
                                        <p:cTn id="32" dur="20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533400"/>
            <a:ext cx="8229600" cy="5592763"/>
          </a:xfrm>
        </p:spPr>
        <p:txBody>
          <a:bodyPr/>
          <a:lstStyle/>
          <a:p>
            <a:r>
              <a:rPr lang="en-US" b="1" dirty="0">
                <a:latin typeface="Comic Sans MS" pitchFamily="66" charset="0"/>
              </a:rPr>
              <a:t>Step 2:</a:t>
            </a:r>
            <a:r>
              <a:rPr lang="en-US" dirty="0">
                <a:latin typeface="Comic Sans MS" pitchFamily="66" charset="0"/>
              </a:rPr>
              <a:t> Pick an element that is not equal on both sides of the </a:t>
            </a:r>
            <a:r>
              <a:rPr lang="en-US" dirty="0" smtClean="0">
                <a:latin typeface="Comic Sans MS" pitchFamily="66" charset="0"/>
              </a:rPr>
              <a:t>equation </a:t>
            </a:r>
          </a:p>
          <a:p>
            <a:pPr lvl="1"/>
            <a:r>
              <a:rPr lang="en-US" dirty="0" smtClean="0">
                <a:latin typeface="Comic Sans MS" pitchFamily="66" charset="0"/>
              </a:rPr>
              <a:t>This works easier if you work from left to right.</a:t>
            </a:r>
            <a:endParaRPr lang="en-US" dirty="0">
              <a:latin typeface="Comic Sans MS" pitchFamily="66" charset="0"/>
            </a:endParaRPr>
          </a:p>
          <a:p>
            <a:endParaRPr lang="en-US" dirty="0">
              <a:latin typeface="Comic Sans MS" pitchFamily="66" charset="0"/>
            </a:endParaRPr>
          </a:p>
          <a:p>
            <a:pPr>
              <a:buFontTx/>
              <a:buNone/>
            </a:pPr>
            <a:r>
              <a:rPr lang="en-US" dirty="0">
                <a:latin typeface="Comic Sans MS" pitchFamily="66" charset="0"/>
              </a:rPr>
              <a:t>		Mg + O</a:t>
            </a:r>
            <a:r>
              <a:rPr lang="en-US" baseline="-25000" dirty="0">
                <a:latin typeface="Comic Sans MS" pitchFamily="66" charset="0"/>
              </a:rPr>
              <a:t>2</a:t>
            </a:r>
            <a:r>
              <a:rPr lang="en-US" dirty="0">
                <a:latin typeface="Comic Sans MS" pitchFamily="66" charset="0"/>
              </a:rPr>
              <a:t>   </a:t>
            </a:r>
            <a:r>
              <a:rPr lang="en-US" dirty="0">
                <a:latin typeface="Comic Sans MS" pitchFamily="66" charset="0"/>
                <a:cs typeface="Arial" charset="0"/>
              </a:rPr>
              <a:t>→</a:t>
            </a:r>
            <a:r>
              <a:rPr lang="en-US" dirty="0">
                <a:latin typeface="Comic Sans MS" pitchFamily="66" charset="0"/>
              </a:rPr>
              <a:t>   </a:t>
            </a:r>
            <a:r>
              <a:rPr lang="en-US" dirty="0" err="1">
                <a:latin typeface="Comic Sans MS" pitchFamily="66" charset="0"/>
              </a:rPr>
              <a:t>MgO</a:t>
            </a:r>
            <a:r>
              <a:rPr lang="en-US" dirty="0">
                <a:latin typeface="Comic Sans MS" pitchFamily="66" charset="0"/>
              </a:rPr>
              <a:t> 					1     Mg    1</a:t>
            </a:r>
          </a:p>
          <a:p>
            <a:pPr>
              <a:buFontTx/>
              <a:buNone/>
            </a:pPr>
            <a:r>
              <a:rPr lang="en-US" dirty="0">
                <a:latin typeface="Comic Sans MS" pitchFamily="66" charset="0"/>
              </a:rPr>
              <a:t>			2     O     1  </a:t>
            </a:r>
            <a:r>
              <a:rPr lang="en-US" sz="2000" i="1" dirty="0">
                <a:latin typeface="Comic Sans MS" pitchFamily="66" charset="0"/>
              </a:rPr>
              <a:t>Since the O atoms are not 				      	equal, we’ll target those first!</a:t>
            </a:r>
          </a:p>
          <a:p>
            <a:pPr>
              <a:buFontTx/>
              <a:buNone/>
            </a:pPr>
            <a:endParaRPr lang="en-US" sz="2000" i="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Effect transition="in" filter="fade">
                                      <p:cBhvr>
                                        <p:cTn id="10" dur="2000"/>
                                        <p:tgtEl>
                                          <p:spTgt spid="1843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animEffect transition="in" filter="fade">
                                      <p:cBhvr>
                                        <p:cTn id="15" dur="2000"/>
                                        <p:tgtEl>
                                          <p:spTgt spid="1843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435">
                                            <p:txEl>
                                              <p:pRg st="4" end="4"/>
                                            </p:txEl>
                                          </p:spTgt>
                                        </p:tgtEl>
                                        <p:attrNameLst>
                                          <p:attrName>style.visibility</p:attrName>
                                        </p:attrNameLst>
                                      </p:cBhvr>
                                      <p:to>
                                        <p:strVal val="visible"/>
                                      </p:to>
                                    </p:set>
                                    <p:animEffect transition="in" filter="fade">
                                      <p:cBhvr>
                                        <p:cTn id="20" dur="20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381000"/>
            <a:ext cx="8229600" cy="5745163"/>
          </a:xfrm>
        </p:spPr>
        <p:txBody>
          <a:bodyPr/>
          <a:lstStyle/>
          <a:p>
            <a:pPr>
              <a:lnSpc>
                <a:spcPct val="90000"/>
              </a:lnSpc>
            </a:pPr>
            <a:r>
              <a:rPr lang="en-US" sz="2400" b="1" dirty="0">
                <a:latin typeface="Comic Sans MS" pitchFamily="66" charset="0"/>
              </a:rPr>
              <a:t>Step 3:</a:t>
            </a:r>
            <a:r>
              <a:rPr lang="en-US" sz="2400" dirty="0">
                <a:latin typeface="Comic Sans MS" pitchFamily="66" charset="0"/>
              </a:rPr>
              <a:t> Add a coefficient in front of the formula with that element and adjust your counts. 	</a:t>
            </a:r>
            <a:r>
              <a:rPr lang="en-US" sz="1400" dirty="0">
                <a:latin typeface="Comic Sans MS" pitchFamily="66" charset="0"/>
              </a:rPr>
              <a:t>		</a:t>
            </a:r>
          </a:p>
          <a:p>
            <a:pPr>
              <a:lnSpc>
                <a:spcPct val="90000"/>
              </a:lnSpc>
              <a:buFontTx/>
              <a:buNone/>
            </a:pPr>
            <a:r>
              <a:rPr lang="en-US" sz="1600" i="1" dirty="0">
                <a:latin typeface="Comic Sans MS" pitchFamily="66" charset="0"/>
              </a:rPr>
              <a:t>					Adding a 2 in front of </a:t>
            </a:r>
            <a:r>
              <a:rPr lang="en-US" sz="1600" i="1" dirty="0" err="1">
                <a:latin typeface="Comic Sans MS" pitchFamily="66" charset="0"/>
              </a:rPr>
              <a:t>MgO</a:t>
            </a:r>
            <a:r>
              <a:rPr lang="en-US" sz="1600" i="1" dirty="0">
                <a:latin typeface="Comic Sans MS" pitchFamily="66" charset="0"/>
              </a:rPr>
              <a:t> will</a:t>
            </a:r>
          </a:p>
          <a:p>
            <a:pPr>
              <a:lnSpc>
                <a:spcPct val="90000"/>
              </a:lnSpc>
              <a:buFontTx/>
              <a:buNone/>
            </a:pPr>
            <a:r>
              <a:rPr lang="en-US" sz="1600" i="1" dirty="0">
                <a:latin typeface="Comic Sans MS" pitchFamily="66" charset="0"/>
              </a:rPr>
              <a:t>					change the number of atoms on 					the product side of the equation.</a:t>
            </a:r>
          </a:p>
          <a:p>
            <a:pPr>
              <a:lnSpc>
                <a:spcPct val="90000"/>
              </a:lnSpc>
              <a:buFontTx/>
              <a:buNone/>
            </a:pPr>
            <a:endParaRPr lang="en-US" sz="1600" i="1" dirty="0">
              <a:latin typeface="Comic Sans MS" pitchFamily="66" charset="0"/>
            </a:endParaRPr>
          </a:p>
          <a:p>
            <a:pPr>
              <a:lnSpc>
                <a:spcPct val="90000"/>
              </a:lnSpc>
              <a:buFontTx/>
              <a:buNone/>
            </a:pPr>
            <a:r>
              <a:rPr lang="en-US" sz="2400" dirty="0">
                <a:latin typeface="Comic Sans MS" pitchFamily="66" charset="0"/>
              </a:rPr>
              <a:t>		Mg + O</a:t>
            </a:r>
            <a:r>
              <a:rPr lang="en-US" sz="2400" baseline="-25000" dirty="0">
                <a:latin typeface="Comic Sans MS" pitchFamily="66" charset="0"/>
              </a:rPr>
              <a:t>2</a:t>
            </a:r>
            <a:r>
              <a:rPr lang="en-US" sz="2400" dirty="0">
                <a:latin typeface="Comic Sans MS" pitchFamily="66" charset="0"/>
              </a:rPr>
              <a:t>    </a:t>
            </a:r>
            <a:r>
              <a:rPr lang="en-US" sz="2400" dirty="0">
                <a:latin typeface="Comic Sans MS" pitchFamily="66" charset="0"/>
                <a:cs typeface="Arial" charset="0"/>
              </a:rPr>
              <a:t>→</a:t>
            </a:r>
            <a:r>
              <a:rPr lang="en-US" sz="2400" dirty="0">
                <a:latin typeface="Comic Sans MS" pitchFamily="66" charset="0"/>
              </a:rPr>
              <a:t>   </a:t>
            </a:r>
            <a:r>
              <a:rPr lang="en-US" sz="2400" i="1" u="sng" dirty="0">
                <a:latin typeface="Comic Sans MS" pitchFamily="66" charset="0"/>
              </a:rPr>
              <a:t>2</a:t>
            </a:r>
            <a:r>
              <a:rPr lang="en-US" sz="2400" dirty="0">
                <a:latin typeface="Comic Sans MS" pitchFamily="66" charset="0"/>
              </a:rPr>
              <a:t> </a:t>
            </a:r>
            <a:r>
              <a:rPr lang="en-US" sz="2400" dirty="0" err="1">
                <a:latin typeface="Comic Sans MS" pitchFamily="66" charset="0"/>
              </a:rPr>
              <a:t>MgO</a:t>
            </a:r>
            <a:r>
              <a:rPr lang="en-US" sz="2400" dirty="0">
                <a:latin typeface="Comic Sans MS" pitchFamily="66" charset="0"/>
              </a:rPr>
              <a:t> 						1      Mg    </a:t>
            </a:r>
            <a:r>
              <a:rPr lang="en-US" sz="2400" i="1" u="sng" dirty="0">
                <a:latin typeface="Comic Sans MS" pitchFamily="66" charset="0"/>
              </a:rPr>
              <a:t> 1</a:t>
            </a:r>
            <a:r>
              <a:rPr lang="en-US" sz="2400" dirty="0">
                <a:latin typeface="Comic Sans MS" pitchFamily="66" charset="0"/>
              </a:rPr>
              <a:t> </a:t>
            </a:r>
            <a:r>
              <a:rPr lang="en-US" sz="1600" i="1" dirty="0">
                <a:latin typeface="Comic Sans MS" pitchFamily="66" charset="0"/>
              </a:rPr>
              <a:t>now becomes </a:t>
            </a:r>
            <a:r>
              <a:rPr lang="en-US" sz="2400" dirty="0">
                <a:latin typeface="Comic Sans MS" pitchFamily="66" charset="0"/>
              </a:rPr>
              <a:t>2</a:t>
            </a:r>
          </a:p>
          <a:p>
            <a:pPr>
              <a:lnSpc>
                <a:spcPct val="90000"/>
              </a:lnSpc>
              <a:buFontTx/>
              <a:buNone/>
            </a:pPr>
            <a:r>
              <a:rPr lang="en-US" sz="2400" dirty="0">
                <a:latin typeface="Comic Sans MS" pitchFamily="66" charset="0"/>
              </a:rPr>
              <a:t>			2      O      </a:t>
            </a:r>
            <a:r>
              <a:rPr lang="en-US" sz="2400" i="1" u="sng" dirty="0">
                <a:latin typeface="Comic Sans MS" pitchFamily="66" charset="0"/>
              </a:rPr>
              <a:t> 1</a:t>
            </a:r>
            <a:r>
              <a:rPr lang="en-US" sz="2400" dirty="0">
                <a:latin typeface="Comic Sans MS" pitchFamily="66" charset="0"/>
              </a:rPr>
              <a:t> </a:t>
            </a:r>
            <a:r>
              <a:rPr lang="en-US" sz="1600" i="1" dirty="0">
                <a:latin typeface="Comic Sans MS" pitchFamily="66" charset="0"/>
              </a:rPr>
              <a:t>now becomes </a:t>
            </a:r>
            <a:r>
              <a:rPr lang="en-US" sz="2400" dirty="0">
                <a:latin typeface="Comic Sans MS" pitchFamily="66" charset="0"/>
              </a:rPr>
              <a:t>2</a:t>
            </a:r>
          </a:p>
          <a:p>
            <a:pPr>
              <a:lnSpc>
                <a:spcPct val="90000"/>
              </a:lnSpc>
              <a:buFontTx/>
              <a:buNone/>
            </a:pPr>
            <a:endParaRPr lang="en-US" sz="2400" dirty="0">
              <a:latin typeface="Comic Sans MS" pitchFamily="66" charset="0"/>
            </a:endParaRPr>
          </a:p>
          <a:p>
            <a:pPr>
              <a:lnSpc>
                <a:spcPct val="90000"/>
              </a:lnSpc>
              <a:buFontTx/>
              <a:buNone/>
            </a:pPr>
            <a:r>
              <a:rPr lang="en-US" sz="2400" dirty="0">
                <a:latin typeface="Comic Sans MS" pitchFamily="66" charset="0"/>
              </a:rPr>
              <a:t>	</a:t>
            </a:r>
            <a:r>
              <a:rPr lang="en-US" sz="1600" dirty="0">
                <a:latin typeface="Comic Sans MS" pitchFamily="66" charset="0"/>
              </a:rPr>
              <a:t>So, now…</a:t>
            </a:r>
          </a:p>
          <a:p>
            <a:pPr>
              <a:lnSpc>
                <a:spcPct val="90000"/>
              </a:lnSpc>
              <a:buFontTx/>
              <a:buNone/>
            </a:pPr>
            <a:r>
              <a:rPr lang="en-US" sz="2400" dirty="0">
                <a:latin typeface="Comic Sans MS" pitchFamily="66" charset="0"/>
              </a:rPr>
              <a:t>		Mg + O</a:t>
            </a:r>
            <a:r>
              <a:rPr lang="en-US" sz="2400" baseline="-25000" dirty="0">
                <a:latin typeface="Comic Sans MS" pitchFamily="66" charset="0"/>
              </a:rPr>
              <a:t>2</a:t>
            </a:r>
            <a:r>
              <a:rPr lang="en-US" sz="2400" dirty="0">
                <a:latin typeface="Comic Sans MS" pitchFamily="66" charset="0"/>
              </a:rPr>
              <a:t>    </a:t>
            </a:r>
            <a:r>
              <a:rPr lang="en-US" sz="2400" dirty="0">
                <a:latin typeface="Comic Sans MS" pitchFamily="66" charset="0"/>
                <a:cs typeface="Arial" charset="0"/>
              </a:rPr>
              <a:t>→</a:t>
            </a:r>
            <a:r>
              <a:rPr lang="en-US" sz="2400" dirty="0">
                <a:latin typeface="Comic Sans MS" pitchFamily="66" charset="0"/>
              </a:rPr>
              <a:t>   2 </a:t>
            </a:r>
            <a:r>
              <a:rPr lang="en-US" sz="2400" dirty="0" err="1">
                <a:latin typeface="Comic Sans MS" pitchFamily="66" charset="0"/>
              </a:rPr>
              <a:t>MgO</a:t>
            </a:r>
            <a:r>
              <a:rPr lang="en-US" sz="2400" dirty="0">
                <a:latin typeface="Comic Sans MS" pitchFamily="66" charset="0"/>
              </a:rPr>
              <a:t> 						1      Mg     2	</a:t>
            </a:r>
          </a:p>
          <a:p>
            <a:pPr>
              <a:lnSpc>
                <a:spcPct val="90000"/>
              </a:lnSpc>
              <a:buFontTx/>
              <a:buNone/>
            </a:pPr>
            <a:r>
              <a:rPr lang="en-US" sz="2400" dirty="0">
                <a:latin typeface="Comic Sans MS" pitchFamily="66" charset="0"/>
              </a:rPr>
              <a:t>			2      O       2</a:t>
            </a:r>
          </a:p>
          <a:p>
            <a:pPr>
              <a:lnSpc>
                <a:spcPct val="90000"/>
              </a:lnSpc>
              <a:buFontTx/>
              <a:buNone/>
            </a:pPr>
            <a:r>
              <a:rPr lang="en-US" sz="2400" dirty="0"/>
              <a:t>		</a:t>
            </a:r>
            <a:r>
              <a:rPr lang="en-US" sz="1600" i="1" dirty="0">
                <a:latin typeface="Comic Sans MS" pitchFamily="66" charset="0"/>
              </a:rPr>
              <a:t>We </a:t>
            </a:r>
            <a:r>
              <a:rPr lang="en-US" sz="1600" i="1" dirty="0" smtClean="0">
                <a:latin typeface="Comic Sans MS" pitchFamily="66" charset="0"/>
              </a:rPr>
              <a:t>now have an equal number of O atoms on both sides, but we have also changed the number of Mg atoms (on the products side) in the process.  We need to now account for that change so that our equation is completely balanced.</a:t>
            </a:r>
            <a:endParaRPr lang="en-US" sz="16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2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20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9">
                                            <p:txEl>
                                              <p:pRg st="4" end="4"/>
                                            </p:txEl>
                                          </p:spTgt>
                                        </p:tgtEl>
                                        <p:attrNameLst>
                                          <p:attrName>style.visibility</p:attrName>
                                        </p:attrNameLst>
                                      </p:cBhvr>
                                      <p:to>
                                        <p:strVal val="visible"/>
                                      </p:to>
                                    </p:set>
                                    <p:animEffect transition="in" filter="fade">
                                      <p:cBhvr>
                                        <p:cTn id="22" dur="2000"/>
                                        <p:tgtEl>
                                          <p:spTgt spid="194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animEffect transition="in" filter="fade">
                                      <p:cBhvr>
                                        <p:cTn id="27" dur="2000"/>
                                        <p:tgtEl>
                                          <p:spTgt spid="1945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59">
                                            <p:txEl>
                                              <p:pRg st="7" end="7"/>
                                            </p:txEl>
                                          </p:spTgt>
                                        </p:tgtEl>
                                        <p:attrNameLst>
                                          <p:attrName>style.visibility</p:attrName>
                                        </p:attrNameLst>
                                      </p:cBhvr>
                                      <p:to>
                                        <p:strVal val="visible"/>
                                      </p:to>
                                    </p:set>
                                    <p:animEffect transition="in" filter="fade">
                                      <p:cBhvr>
                                        <p:cTn id="32" dur="2000"/>
                                        <p:tgtEl>
                                          <p:spTgt spid="1945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459">
                                            <p:txEl>
                                              <p:pRg st="8" end="8"/>
                                            </p:txEl>
                                          </p:spTgt>
                                        </p:tgtEl>
                                        <p:attrNameLst>
                                          <p:attrName>style.visibility</p:attrName>
                                        </p:attrNameLst>
                                      </p:cBhvr>
                                      <p:to>
                                        <p:strVal val="visible"/>
                                      </p:to>
                                    </p:set>
                                    <p:animEffect transition="in" filter="fade">
                                      <p:cBhvr>
                                        <p:cTn id="37" dur="2000"/>
                                        <p:tgtEl>
                                          <p:spTgt spid="1945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459">
                                            <p:txEl>
                                              <p:pRg st="9" end="9"/>
                                            </p:txEl>
                                          </p:spTgt>
                                        </p:tgtEl>
                                        <p:attrNameLst>
                                          <p:attrName>style.visibility</p:attrName>
                                        </p:attrNameLst>
                                      </p:cBhvr>
                                      <p:to>
                                        <p:strVal val="visible"/>
                                      </p:to>
                                    </p:set>
                                    <p:animEffect transition="in" filter="fade">
                                      <p:cBhvr>
                                        <p:cTn id="42" dur="2000"/>
                                        <p:tgtEl>
                                          <p:spTgt spid="1945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459">
                                            <p:txEl>
                                              <p:pRg st="10" end="10"/>
                                            </p:txEl>
                                          </p:spTgt>
                                        </p:tgtEl>
                                        <p:attrNameLst>
                                          <p:attrName>style.visibility</p:attrName>
                                        </p:attrNameLst>
                                      </p:cBhvr>
                                      <p:to>
                                        <p:strVal val="visible"/>
                                      </p:to>
                                    </p:set>
                                    <p:animEffect transition="in" filter="fade">
                                      <p:cBhvr>
                                        <p:cTn id="47" dur="2000"/>
                                        <p:tgtEl>
                                          <p:spTgt spid="1945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381000" y="533400"/>
            <a:ext cx="8229600" cy="5791200"/>
          </a:xfrm>
        </p:spPr>
        <p:txBody>
          <a:bodyPr/>
          <a:lstStyle/>
          <a:p>
            <a:pPr>
              <a:lnSpc>
                <a:spcPct val="80000"/>
              </a:lnSpc>
            </a:pPr>
            <a:r>
              <a:rPr lang="en-US" sz="2800" b="1" dirty="0">
                <a:latin typeface="Comic Sans MS" pitchFamily="66" charset="0"/>
              </a:rPr>
              <a:t>Step 4:</a:t>
            </a:r>
            <a:r>
              <a:rPr lang="en-US" sz="2800" dirty="0">
                <a:latin typeface="Comic Sans MS" pitchFamily="66" charset="0"/>
              </a:rPr>
              <a:t> Continue adding coefficients to get the same number of atoms of each element on each side.</a:t>
            </a:r>
          </a:p>
          <a:p>
            <a:pPr>
              <a:lnSpc>
                <a:spcPct val="80000"/>
              </a:lnSpc>
              <a:buFontTx/>
              <a:buNone/>
            </a:pPr>
            <a:r>
              <a:rPr lang="en-US" sz="2800" dirty="0">
                <a:latin typeface="Comic Sans MS" pitchFamily="66" charset="0"/>
              </a:rPr>
              <a:t>			Mg + O</a:t>
            </a:r>
            <a:r>
              <a:rPr lang="en-US" sz="2800" baseline="-25000" dirty="0">
                <a:latin typeface="Comic Sans MS" pitchFamily="66" charset="0"/>
              </a:rPr>
              <a:t>2</a:t>
            </a:r>
            <a:r>
              <a:rPr lang="en-US" sz="2800" dirty="0">
                <a:latin typeface="Comic Sans MS" pitchFamily="66" charset="0"/>
              </a:rPr>
              <a:t>    </a:t>
            </a:r>
            <a:r>
              <a:rPr lang="en-US" sz="2800" dirty="0">
                <a:latin typeface="Comic Sans MS" pitchFamily="66" charset="0"/>
                <a:cs typeface="Arial" charset="0"/>
              </a:rPr>
              <a:t>→</a:t>
            </a:r>
            <a:r>
              <a:rPr lang="en-US" sz="2800" dirty="0">
                <a:latin typeface="Comic Sans MS" pitchFamily="66" charset="0"/>
              </a:rPr>
              <a:t>   2 </a:t>
            </a:r>
            <a:r>
              <a:rPr lang="en-US" sz="2800" dirty="0" err="1">
                <a:latin typeface="Comic Sans MS" pitchFamily="66" charset="0"/>
              </a:rPr>
              <a:t>MgO</a:t>
            </a:r>
            <a:r>
              <a:rPr lang="en-US" sz="2800" dirty="0">
                <a:latin typeface="Comic Sans MS" pitchFamily="66" charset="0"/>
              </a:rPr>
              <a:t> 		        </a:t>
            </a:r>
          </a:p>
          <a:p>
            <a:pPr>
              <a:lnSpc>
                <a:spcPct val="80000"/>
              </a:lnSpc>
              <a:buFontTx/>
              <a:buNone/>
            </a:pPr>
            <a:r>
              <a:rPr lang="en-US" sz="2800" dirty="0">
                <a:latin typeface="Comic Sans MS" pitchFamily="66" charset="0"/>
              </a:rPr>
              <a:t>		  		1	Mg     2</a:t>
            </a:r>
          </a:p>
          <a:p>
            <a:pPr>
              <a:lnSpc>
                <a:spcPct val="80000"/>
              </a:lnSpc>
              <a:buFontTx/>
              <a:buNone/>
            </a:pPr>
            <a:r>
              <a:rPr lang="en-US" sz="2800" dirty="0">
                <a:latin typeface="Comic Sans MS" pitchFamily="66" charset="0"/>
              </a:rPr>
              <a:t>		  		2      O        2</a:t>
            </a:r>
          </a:p>
          <a:p>
            <a:pPr>
              <a:lnSpc>
                <a:spcPct val="80000"/>
              </a:lnSpc>
              <a:buFontTx/>
              <a:buNone/>
            </a:pPr>
            <a:endParaRPr lang="en-US" sz="1800" i="1" dirty="0">
              <a:latin typeface="Comic Sans MS" pitchFamily="66" charset="0"/>
            </a:endParaRPr>
          </a:p>
          <a:p>
            <a:pPr>
              <a:lnSpc>
                <a:spcPct val="80000"/>
              </a:lnSpc>
              <a:buFontTx/>
              <a:buNone/>
            </a:pPr>
            <a:r>
              <a:rPr lang="en-US" sz="1800" i="1" dirty="0">
                <a:latin typeface="Comic Sans MS" pitchFamily="66" charset="0"/>
              </a:rPr>
              <a:t>Let’s balance the left:</a:t>
            </a:r>
            <a:endParaRPr lang="en-US" sz="2800" dirty="0"/>
          </a:p>
          <a:p>
            <a:pPr>
              <a:lnSpc>
                <a:spcPct val="80000"/>
              </a:lnSpc>
              <a:buFontTx/>
              <a:buNone/>
            </a:pPr>
            <a:endParaRPr lang="en-US" sz="1800" i="1" dirty="0">
              <a:latin typeface="Comic Sans MS" pitchFamily="66" charset="0"/>
            </a:endParaRPr>
          </a:p>
          <a:p>
            <a:pPr>
              <a:lnSpc>
                <a:spcPct val="80000"/>
              </a:lnSpc>
              <a:buFontTx/>
              <a:buNone/>
            </a:pPr>
            <a:r>
              <a:rPr lang="en-US" sz="2800" dirty="0">
                <a:latin typeface="Comic Sans MS" pitchFamily="66" charset="0"/>
              </a:rPr>
              <a:t>			</a:t>
            </a:r>
            <a:r>
              <a:rPr lang="en-US" sz="2800" dirty="0" smtClean="0">
                <a:latin typeface="Comic Sans MS" pitchFamily="66" charset="0"/>
              </a:rPr>
              <a:t>    </a:t>
            </a:r>
            <a:r>
              <a:rPr lang="en-US" sz="1800" i="1" dirty="0" smtClean="0">
                <a:latin typeface="Comic Sans MS" pitchFamily="66" charset="0"/>
              </a:rPr>
              <a:t>      </a:t>
            </a:r>
            <a:r>
              <a:rPr lang="en-US" sz="2800" i="1" u="sng" dirty="0" smtClean="0">
                <a:solidFill>
                  <a:srgbClr val="EB15CC"/>
                </a:solidFill>
                <a:latin typeface="Comic Sans MS" pitchFamily="66" charset="0"/>
              </a:rPr>
              <a:t>2 </a:t>
            </a:r>
            <a:r>
              <a:rPr lang="en-US" sz="2800" dirty="0">
                <a:latin typeface="Comic Sans MS" pitchFamily="66" charset="0"/>
              </a:rPr>
              <a:t>Mg + O</a:t>
            </a:r>
            <a:r>
              <a:rPr lang="en-US" sz="2800" baseline="-25000" dirty="0">
                <a:latin typeface="Comic Sans MS" pitchFamily="66" charset="0"/>
              </a:rPr>
              <a:t>2</a:t>
            </a:r>
            <a:r>
              <a:rPr lang="en-US" sz="2800" dirty="0">
                <a:latin typeface="Comic Sans MS" pitchFamily="66" charset="0"/>
              </a:rPr>
              <a:t>    </a:t>
            </a:r>
            <a:r>
              <a:rPr lang="en-US" sz="2800" dirty="0">
                <a:latin typeface="Comic Sans MS" pitchFamily="66" charset="0"/>
                <a:cs typeface="Arial" charset="0"/>
              </a:rPr>
              <a:t>→</a:t>
            </a:r>
            <a:r>
              <a:rPr lang="en-US" sz="2800" dirty="0">
                <a:latin typeface="Comic Sans MS" pitchFamily="66" charset="0"/>
              </a:rPr>
              <a:t>   2 </a:t>
            </a:r>
            <a:r>
              <a:rPr lang="en-US" sz="2800" dirty="0" err="1">
                <a:latin typeface="Comic Sans MS" pitchFamily="66" charset="0"/>
              </a:rPr>
              <a:t>MgO</a:t>
            </a:r>
            <a:r>
              <a:rPr lang="en-US" sz="2800" dirty="0">
                <a:latin typeface="Comic Sans MS" pitchFamily="66" charset="0"/>
              </a:rPr>
              <a:t> </a:t>
            </a:r>
            <a:endParaRPr lang="en-US" sz="2800" dirty="0" smtClean="0">
              <a:latin typeface="Comic Sans MS" pitchFamily="66" charset="0"/>
            </a:endParaRPr>
          </a:p>
          <a:p>
            <a:pPr>
              <a:lnSpc>
                <a:spcPct val="80000"/>
              </a:lnSpc>
              <a:buFontTx/>
              <a:buNone/>
            </a:pPr>
            <a:r>
              <a:rPr lang="en-US" sz="2800" dirty="0">
                <a:latin typeface="Comic Sans MS" pitchFamily="66" charset="0"/>
              </a:rPr>
              <a:t> </a:t>
            </a:r>
            <a:r>
              <a:rPr lang="en-US" sz="2800" dirty="0" smtClean="0">
                <a:latin typeface="Comic Sans MS" pitchFamily="66" charset="0"/>
              </a:rPr>
              <a:t>                                   </a:t>
            </a:r>
            <a:r>
              <a:rPr lang="en-US" sz="2800" u="sng" dirty="0" smtClean="0">
                <a:solidFill>
                  <a:srgbClr val="EB15CC"/>
                </a:solidFill>
                <a:latin typeface="Comic Sans MS" pitchFamily="66" charset="0"/>
              </a:rPr>
              <a:t>2</a:t>
            </a:r>
            <a:r>
              <a:rPr lang="en-US" sz="2800" dirty="0" smtClean="0">
                <a:latin typeface="Comic Sans MS" pitchFamily="66" charset="0"/>
              </a:rPr>
              <a:t>      Mg     </a:t>
            </a:r>
            <a:r>
              <a:rPr lang="en-US" sz="2800" dirty="0">
                <a:latin typeface="Comic Sans MS" pitchFamily="66" charset="0"/>
              </a:rPr>
              <a:t>2</a:t>
            </a:r>
          </a:p>
          <a:p>
            <a:pPr>
              <a:lnSpc>
                <a:spcPct val="80000"/>
              </a:lnSpc>
              <a:buFontTx/>
              <a:buNone/>
            </a:pPr>
            <a:r>
              <a:rPr lang="en-US" sz="2800" dirty="0">
                <a:latin typeface="Comic Sans MS" pitchFamily="66" charset="0"/>
              </a:rPr>
              <a:t>					  2      O       2</a:t>
            </a:r>
          </a:p>
          <a:p>
            <a:pPr>
              <a:lnSpc>
                <a:spcPct val="80000"/>
              </a:lnSpc>
              <a:buFontTx/>
              <a:buNone/>
            </a:pPr>
            <a:r>
              <a:rPr lang="en-US" sz="1800" i="1" dirty="0" smtClean="0">
                <a:latin typeface="Comic Sans MS" pitchFamily="66" charset="0"/>
              </a:rPr>
              <a:t>Adding </a:t>
            </a:r>
            <a:r>
              <a:rPr lang="en-US" sz="1800" i="1" dirty="0">
                <a:latin typeface="Comic Sans MS" pitchFamily="66" charset="0"/>
              </a:rPr>
              <a:t>a </a:t>
            </a:r>
            <a:r>
              <a:rPr lang="en-US" sz="1800" i="1" dirty="0">
                <a:solidFill>
                  <a:srgbClr val="EB15CC"/>
                </a:solidFill>
                <a:latin typeface="Comic Sans MS" pitchFamily="66" charset="0"/>
              </a:rPr>
              <a:t>2 </a:t>
            </a:r>
            <a:r>
              <a:rPr lang="en-US" sz="1800" i="1" dirty="0">
                <a:latin typeface="Comic Sans MS" pitchFamily="66" charset="0"/>
              </a:rPr>
              <a:t>in front of</a:t>
            </a:r>
          </a:p>
          <a:p>
            <a:pPr>
              <a:lnSpc>
                <a:spcPct val="80000"/>
              </a:lnSpc>
              <a:buFontTx/>
              <a:buNone/>
            </a:pPr>
            <a:r>
              <a:rPr lang="en-US" sz="1800" i="1" dirty="0">
                <a:latin typeface="Comic Sans MS" pitchFamily="66" charset="0"/>
              </a:rPr>
              <a:t>Mg will give us </a:t>
            </a:r>
            <a:r>
              <a:rPr lang="en-US" sz="1800" i="1" dirty="0">
                <a:solidFill>
                  <a:srgbClr val="EB15CC"/>
                </a:solidFill>
                <a:latin typeface="Comic Sans MS" pitchFamily="66" charset="0"/>
              </a:rPr>
              <a:t>2 atoms of Mg </a:t>
            </a:r>
            <a:r>
              <a:rPr lang="en-US" sz="1800" i="1" dirty="0">
                <a:latin typeface="Comic Sans MS" pitchFamily="66" charset="0"/>
              </a:rPr>
              <a:t>and </a:t>
            </a:r>
            <a:r>
              <a:rPr lang="en-US" sz="1800" i="1" dirty="0" smtClean="0">
                <a:latin typeface="Comic Sans MS" pitchFamily="66" charset="0"/>
              </a:rPr>
              <a:t>the equation is now </a:t>
            </a:r>
            <a:r>
              <a:rPr lang="en-US" sz="1800" b="1" u="sng" cap="all" dirty="0" smtClean="0">
                <a:latin typeface="Comic Sans MS" pitchFamily="66" charset="0"/>
              </a:rPr>
              <a:t>balanced</a:t>
            </a:r>
            <a:r>
              <a:rPr lang="en-US" sz="1800" i="1" dirty="0" smtClean="0">
                <a:latin typeface="Comic Sans MS" pitchFamily="66" charset="0"/>
              </a:rPr>
              <a:t>.</a:t>
            </a:r>
          </a:p>
          <a:p>
            <a:pPr algn="ctr">
              <a:lnSpc>
                <a:spcPct val="80000"/>
              </a:lnSpc>
              <a:buFontTx/>
              <a:buNone/>
            </a:pPr>
            <a:endParaRPr lang="en-US" sz="1800" dirty="0" smtClean="0">
              <a:latin typeface="Comic Sans MS" pitchFamily="66" charset="0"/>
            </a:endParaRPr>
          </a:p>
          <a:p>
            <a:pPr algn="ctr">
              <a:lnSpc>
                <a:spcPct val="80000"/>
              </a:lnSpc>
              <a:buFontTx/>
              <a:buNone/>
            </a:pPr>
            <a:r>
              <a:rPr lang="en-US" sz="2800" dirty="0" smtClean="0">
                <a:latin typeface="Comic Sans MS" pitchFamily="66" charset="0"/>
              </a:rPr>
              <a:t>2 Mg + O</a:t>
            </a:r>
            <a:r>
              <a:rPr lang="en-US" sz="2800" baseline="-25000" dirty="0" smtClean="0">
                <a:latin typeface="Comic Sans MS" pitchFamily="66" charset="0"/>
              </a:rPr>
              <a:t>2</a:t>
            </a:r>
            <a:r>
              <a:rPr lang="en-US" sz="2800" dirty="0" smtClean="0">
                <a:latin typeface="Comic Sans MS" pitchFamily="66" charset="0"/>
              </a:rPr>
              <a:t>    </a:t>
            </a:r>
            <a:r>
              <a:rPr lang="en-US" sz="2800" dirty="0" smtClean="0">
                <a:latin typeface="Comic Sans MS" pitchFamily="66" charset="0"/>
                <a:cs typeface="Arial" charset="0"/>
              </a:rPr>
              <a:t>→</a:t>
            </a:r>
            <a:r>
              <a:rPr lang="en-US" sz="2800" dirty="0" smtClean="0">
                <a:latin typeface="Comic Sans MS" pitchFamily="66" charset="0"/>
              </a:rPr>
              <a:t>   2 </a:t>
            </a:r>
            <a:r>
              <a:rPr lang="en-US" sz="2800" dirty="0" err="1" smtClean="0">
                <a:latin typeface="Comic Sans MS" pitchFamily="66" charset="0"/>
              </a:rPr>
              <a:t>MgO</a:t>
            </a:r>
            <a:endParaRPr lang="en-US" sz="2800" i="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2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20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20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fade">
                                      <p:cBhvr>
                                        <p:cTn id="22" dur="20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animEffect transition="in" filter="fade">
                                      <p:cBhvr>
                                        <p:cTn id="27" dur="2000"/>
                                        <p:tgtEl>
                                          <p:spTgt spid="2048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483">
                                            <p:txEl>
                                              <p:pRg st="7" end="7"/>
                                            </p:txEl>
                                          </p:spTgt>
                                        </p:tgtEl>
                                        <p:attrNameLst>
                                          <p:attrName>style.visibility</p:attrName>
                                        </p:attrNameLst>
                                      </p:cBhvr>
                                      <p:to>
                                        <p:strVal val="visible"/>
                                      </p:to>
                                    </p:set>
                                    <p:animEffect transition="in" filter="fade">
                                      <p:cBhvr>
                                        <p:cTn id="32" dur="2000"/>
                                        <p:tgtEl>
                                          <p:spTgt spid="2048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483">
                                            <p:txEl>
                                              <p:pRg st="8" end="8"/>
                                            </p:txEl>
                                          </p:spTgt>
                                        </p:tgtEl>
                                        <p:attrNameLst>
                                          <p:attrName>style.visibility</p:attrName>
                                        </p:attrNameLst>
                                      </p:cBhvr>
                                      <p:to>
                                        <p:strVal val="visible"/>
                                      </p:to>
                                    </p:set>
                                    <p:animEffect transition="in" filter="fade">
                                      <p:cBhvr>
                                        <p:cTn id="37" dur="2000"/>
                                        <p:tgtEl>
                                          <p:spTgt spid="2048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483">
                                            <p:txEl>
                                              <p:pRg st="9" end="9"/>
                                            </p:txEl>
                                          </p:spTgt>
                                        </p:tgtEl>
                                        <p:attrNameLst>
                                          <p:attrName>style.visibility</p:attrName>
                                        </p:attrNameLst>
                                      </p:cBhvr>
                                      <p:to>
                                        <p:strVal val="visible"/>
                                      </p:to>
                                    </p:set>
                                    <p:animEffect transition="in" filter="fade">
                                      <p:cBhvr>
                                        <p:cTn id="42" dur="2000"/>
                                        <p:tgtEl>
                                          <p:spTgt spid="2048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483">
                                            <p:txEl>
                                              <p:pRg st="10" end="10"/>
                                            </p:txEl>
                                          </p:spTgt>
                                        </p:tgtEl>
                                        <p:attrNameLst>
                                          <p:attrName>style.visibility</p:attrName>
                                        </p:attrNameLst>
                                      </p:cBhvr>
                                      <p:to>
                                        <p:strVal val="visible"/>
                                      </p:to>
                                    </p:set>
                                    <p:animEffect transition="in" filter="fade">
                                      <p:cBhvr>
                                        <p:cTn id="47" dur="2000"/>
                                        <p:tgtEl>
                                          <p:spTgt spid="2048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483">
                                            <p:txEl>
                                              <p:pRg st="11" end="11"/>
                                            </p:txEl>
                                          </p:spTgt>
                                        </p:tgtEl>
                                        <p:attrNameLst>
                                          <p:attrName>style.visibility</p:attrName>
                                        </p:attrNameLst>
                                      </p:cBhvr>
                                      <p:to>
                                        <p:strVal val="visible"/>
                                      </p:to>
                                    </p:set>
                                    <p:animEffect transition="in" filter="fade">
                                      <p:cBhvr>
                                        <p:cTn id="52" dur="2000"/>
                                        <p:tgtEl>
                                          <p:spTgt spid="2048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0483">
                                            <p:txEl>
                                              <p:pRg st="13" end="13"/>
                                            </p:txEl>
                                          </p:spTgt>
                                        </p:tgtEl>
                                        <p:attrNameLst>
                                          <p:attrName>style.visibility</p:attrName>
                                        </p:attrNameLst>
                                      </p:cBhvr>
                                      <p:to>
                                        <p:strVal val="visible"/>
                                      </p:to>
                                    </p:set>
                                    <p:animEffect transition="in" filter="fade">
                                      <p:cBhvr>
                                        <p:cTn id="57" dur="2000"/>
                                        <p:tgtEl>
                                          <p:spTgt spid="2048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Let’s try another one:</a:t>
            </a:r>
            <a:br>
              <a:rPr lang="en-US" dirty="0" smtClean="0">
                <a:latin typeface="Comic Sans MS" pitchFamily="66" charset="0"/>
              </a:rPr>
            </a:br>
            <a:endParaRPr lang="en-US" dirty="0"/>
          </a:p>
        </p:txBody>
      </p:sp>
      <p:sp>
        <p:nvSpPr>
          <p:cNvPr id="22531" name="Rectangle 3"/>
          <p:cNvSpPr>
            <a:spLocks noGrp="1" noChangeArrowheads="1"/>
          </p:cNvSpPr>
          <p:nvPr>
            <p:ph type="body" idx="1"/>
          </p:nvPr>
        </p:nvSpPr>
        <p:spPr/>
        <p:txBody>
          <a:bodyPr/>
          <a:lstStyle/>
          <a:p>
            <a:pPr>
              <a:buFontTx/>
              <a:buNone/>
            </a:pPr>
            <a:r>
              <a:rPr lang="en-US" dirty="0" smtClean="0">
                <a:latin typeface="Comic Sans MS" pitchFamily="66" charset="0"/>
              </a:rPr>
              <a:t>Skeleton equation:</a:t>
            </a:r>
            <a:endParaRPr lang="en-US" dirty="0">
              <a:latin typeface="Comic Sans MS" pitchFamily="66" charset="0"/>
            </a:endParaRPr>
          </a:p>
          <a:p>
            <a:pPr algn="ctr">
              <a:buFontTx/>
              <a:buNone/>
            </a:pPr>
            <a:r>
              <a:rPr lang="en-US" dirty="0" smtClean="0">
                <a:latin typeface="Comic Sans MS" pitchFamily="66" charset="0"/>
              </a:rPr>
              <a:t>Ca + </a:t>
            </a:r>
            <a:r>
              <a:rPr lang="en-US" dirty="0">
                <a:latin typeface="Comic Sans MS" pitchFamily="66" charset="0"/>
              </a:rPr>
              <a:t>O</a:t>
            </a:r>
            <a:r>
              <a:rPr lang="en-US" baseline="-25000" dirty="0">
                <a:latin typeface="Comic Sans MS" pitchFamily="66" charset="0"/>
              </a:rPr>
              <a:t>2</a:t>
            </a:r>
            <a:r>
              <a:rPr lang="en-US" dirty="0">
                <a:latin typeface="Comic Sans MS" pitchFamily="66" charset="0"/>
              </a:rPr>
              <a:t>   </a:t>
            </a:r>
            <a:r>
              <a:rPr lang="en-US" dirty="0">
                <a:latin typeface="Comic Sans MS" pitchFamily="66" charset="0"/>
                <a:cs typeface="Arial" charset="0"/>
              </a:rPr>
              <a:t>→  </a:t>
            </a:r>
            <a:r>
              <a:rPr lang="en-US" dirty="0">
                <a:latin typeface="Comic Sans MS" pitchFamily="66" charset="0"/>
              </a:rPr>
              <a:t> </a:t>
            </a:r>
            <a:r>
              <a:rPr lang="en-US" dirty="0" err="1" smtClean="0">
                <a:latin typeface="Comic Sans MS" pitchFamily="66" charset="0"/>
              </a:rPr>
              <a:t>CaO</a:t>
            </a:r>
            <a:endParaRPr lang="en-US" dirty="0" smtClean="0">
              <a:latin typeface="Comic Sans MS" pitchFamily="66" charset="0"/>
            </a:endParaRPr>
          </a:p>
          <a:p>
            <a:pPr algn="ctr">
              <a:buFontTx/>
              <a:buNone/>
            </a:pPr>
            <a:endParaRPr lang="en-US" dirty="0">
              <a:latin typeface="Comic Sans MS" pitchFamily="66" charset="0"/>
            </a:endParaRPr>
          </a:p>
          <a:p>
            <a:pPr algn="ctr">
              <a:buFontTx/>
              <a:buNone/>
            </a:pPr>
            <a:endParaRPr lang="en-US" dirty="0" smtClean="0">
              <a:latin typeface="Comic Sans MS" pitchFamily="66" charset="0"/>
            </a:endParaRPr>
          </a:p>
          <a:p>
            <a:pPr algn="ctr">
              <a:buFontTx/>
              <a:buNone/>
            </a:pPr>
            <a:endParaRPr lang="en-US" dirty="0">
              <a:latin typeface="Comic Sans MS" pitchFamily="66" charset="0"/>
            </a:endParaRPr>
          </a:p>
          <a:p>
            <a:pPr>
              <a:buFontTx/>
              <a:buNone/>
            </a:pPr>
            <a:r>
              <a:rPr lang="en-US" dirty="0" smtClean="0">
                <a:latin typeface="Comic Sans MS" pitchFamily="66" charset="0"/>
              </a:rPr>
              <a:t>Balanced equation:</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868362"/>
          </a:xfrm>
        </p:spPr>
        <p:txBody>
          <a:bodyPr/>
          <a:lstStyle/>
          <a:p>
            <a:r>
              <a:rPr lang="en-US" sz="3600">
                <a:latin typeface="Comic Sans MS" pitchFamily="66" charset="0"/>
              </a:rPr>
              <a:t>Review the steps to Balance a Chemical Equation</a:t>
            </a:r>
          </a:p>
        </p:txBody>
      </p:sp>
      <p:sp>
        <p:nvSpPr>
          <p:cNvPr id="37891" name="Rectangle 3"/>
          <p:cNvSpPr>
            <a:spLocks noGrp="1" noChangeArrowheads="1"/>
          </p:cNvSpPr>
          <p:nvPr>
            <p:ph type="body" idx="1"/>
          </p:nvPr>
        </p:nvSpPr>
        <p:spPr>
          <a:xfrm>
            <a:off x="457200" y="1219200"/>
            <a:ext cx="8229600" cy="4906963"/>
          </a:xfrm>
        </p:spPr>
        <p:txBody>
          <a:bodyPr/>
          <a:lstStyle/>
          <a:p>
            <a:pPr>
              <a:lnSpc>
                <a:spcPct val="90000"/>
              </a:lnSpc>
              <a:buFontTx/>
              <a:buNone/>
            </a:pPr>
            <a:endParaRPr lang="en-US" sz="2400" b="1" dirty="0">
              <a:latin typeface="Comic Sans MS" pitchFamily="66" charset="0"/>
            </a:endParaRPr>
          </a:p>
          <a:p>
            <a:pPr>
              <a:lnSpc>
                <a:spcPct val="90000"/>
              </a:lnSpc>
              <a:buFontTx/>
              <a:buNone/>
            </a:pPr>
            <a:r>
              <a:rPr lang="en-US" sz="2400" b="1" dirty="0">
                <a:latin typeface="Comic Sans MS" pitchFamily="66" charset="0"/>
              </a:rPr>
              <a:t>Step 1:</a:t>
            </a:r>
            <a:r>
              <a:rPr lang="en-US" sz="2400" dirty="0">
                <a:latin typeface="Comic Sans MS" pitchFamily="66" charset="0"/>
              </a:rPr>
              <a:t> Determine number of atoms for each element.</a:t>
            </a:r>
          </a:p>
          <a:p>
            <a:pPr>
              <a:lnSpc>
                <a:spcPct val="90000"/>
              </a:lnSpc>
              <a:buFontTx/>
              <a:buNone/>
            </a:pPr>
            <a:endParaRPr lang="en-US" sz="2400" dirty="0">
              <a:latin typeface="Comic Sans MS" pitchFamily="66" charset="0"/>
            </a:endParaRPr>
          </a:p>
          <a:p>
            <a:pPr>
              <a:lnSpc>
                <a:spcPct val="90000"/>
              </a:lnSpc>
              <a:buFontTx/>
              <a:buNone/>
            </a:pPr>
            <a:r>
              <a:rPr lang="en-US" sz="2400" b="1" dirty="0">
                <a:latin typeface="Comic Sans MS" pitchFamily="66" charset="0"/>
              </a:rPr>
              <a:t>Step 2:</a:t>
            </a:r>
            <a:r>
              <a:rPr lang="en-US" sz="2400" dirty="0">
                <a:latin typeface="Comic Sans MS" pitchFamily="66" charset="0"/>
              </a:rPr>
              <a:t> Pick an element that is not equal on both sides of the equation.</a:t>
            </a:r>
          </a:p>
          <a:p>
            <a:pPr>
              <a:lnSpc>
                <a:spcPct val="90000"/>
              </a:lnSpc>
              <a:buFontTx/>
              <a:buNone/>
            </a:pPr>
            <a:endParaRPr lang="en-US" sz="2400" dirty="0">
              <a:latin typeface="Comic Sans MS" pitchFamily="66" charset="0"/>
            </a:endParaRPr>
          </a:p>
          <a:p>
            <a:pPr>
              <a:lnSpc>
                <a:spcPct val="90000"/>
              </a:lnSpc>
              <a:buFontTx/>
              <a:buNone/>
            </a:pPr>
            <a:r>
              <a:rPr lang="en-US" sz="2400" b="1" dirty="0">
                <a:latin typeface="Comic Sans MS" pitchFamily="66" charset="0"/>
              </a:rPr>
              <a:t>Step 3:</a:t>
            </a:r>
            <a:r>
              <a:rPr lang="en-US" sz="2400" dirty="0">
                <a:latin typeface="Comic Sans MS" pitchFamily="66" charset="0"/>
              </a:rPr>
              <a:t> Add a coefficient in front of the formula with that element and adjust your counts</a:t>
            </a:r>
            <a:r>
              <a:rPr lang="en-US" sz="2400" dirty="0" smtClean="0">
                <a:latin typeface="Comic Sans MS" pitchFamily="66" charset="0"/>
              </a:rPr>
              <a:t>.  </a:t>
            </a:r>
          </a:p>
          <a:p>
            <a:pPr>
              <a:lnSpc>
                <a:spcPct val="90000"/>
              </a:lnSpc>
              <a:buFontTx/>
              <a:buNone/>
            </a:pPr>
            <a:r>
              <a:rPr lang="en-US" sz="2400" dirty="0">
                <a:latin typeface="Comic Sans MS" pitchFamily="66" charset="0"/>
              </a:rPr>
              <a:t>	</a:t>
            </a:r>
            <a:r>
              <a:rPr lang="en-US" sz="2000" b="1" dirty="0" smtClean="0">
                <a:latin typeface="Comic Sans MS" pitchFamily="66" charset="0"/>
              </a:rPr>
              <a:t>(Remember these problems often require </a:t>
            </a:r>
            <a:r>
              <a:rPr lang="en-US" sz="2000" b="1" dirty="0" smtClean="0">
                <a:solidFill>
                  <a:srgbClr val="EB15CC"/>
                </a:solidFill>
                <a:latin typeface="Comic Sans MS" pitchFamily="66" charset="0"/>
              </a:rPr>
              <a:t>trial and error</a:t>
            </a:r>
            <a:r>
              <a:rPr lang="en-US" sz="2000" b="1" dirty="0" smtClean="0">
                <a:latin typeface="Comic Sans MS" pitchFamily="66" charset="0"/>
              </a:rPr>
              <a:t>, do not be discouraged if you are not able to solve the problem on the first try!) </a:t>
            </a:r>
            <a:endParaRPr lang="en-US" sz="2000" b="1" dirty="0">
              <a:latin typeface="Comic Sans MS" pitchFamily="66" charset="0"/>
            </a:endParaRPr>
          </a:p>
          <a:p>
            <a:pPr>
              <a:lnSpc>
                <a:spcPct val="90000"/>
              </a:lnSpc>
              <a:buFontTx/>
              <a:buNone/>
            </a:pPr>
            <a:endParaRPr lang="en-US" sz="2400" dirty="0">
              <a:latin typeface="Comic Sans MS" pitchFamily="66" charset="0"/>
            </a:endParaRPr>
          </a:p>
          <a:p>
            <a:pPr>
              <a:lnSpc>
                <a:spcPct val="90000"/>
              </a:lnSpc>
              <a:buFontTx/>
              <a:buNone/>
            </a:pPr>
            <a:r>
              <a:rPr lang="en-US" sz="2400" b="1" dirty="0">
                <a:latin typeface="Comic Sans MS" pitchFamily="66" charset="0"/>
              </a:rPr>
              <a:t>Step 4:</a:t>
            </a:r>
            <a:r>
              <a:rPr lang="en-US" sz="2400" dirty="0">
                <a:latin typeface="Comic Sans MS" pitchFamily="66" charset="0"/>
              </a:rPr>
              <a:t> Continue adding coefficients </a:t>
            </a:r>
            <a:r>
              <a:rPr lang="en-US" sz="2400" dirty="0" smtClean="0">
                <a:latin typeface="Comic Sans MS" pitchFamily="66" charset="0"/>
              </a:rPr>
              <a:t>until you get </a:t>
            </a:r>
            <a:r>
              <a:rPr lang="en-US" sz="2400" dirty="0">
                <a:latin typeface="Comic Sans MS" pitchFamily="66" charset="0"/>
              </a:rPr>
              <a:t>the same number of atoms of each element on </a:t>
            </a:r>
            <a:r>
              <a:rPr lang="en-US" sz="2400" dirty="0" smtClean="0">
                <a:latin typeface="Comic Sans MS" pitchFamily="66" charset="0"/>
              </a:rPr>
              <a:t>both sides.</a:t>
            </a:r>
            <a:endParaRPr lang="en-US" sz="2400" dirty="0">
              <a:latin typeface="Comic Sans MS" pitchFamily="66" charset="0"/>
            </a:endParaRPr>
          </a:p>
          <a:p>
            <a:pPr>
              <a:lnSpc>
                <a:spcPct val="90000"/>
              </a:lnSpc>
              <a:buFontTx/>
              <a:buNone/>
            </a:pPr>
            <a:endParaRPr lang="en-US" sz="2400" dirty="0">
              <a:latin typeface="Comic Sans MS" pitchFamily="66" charset="0"/>
            </a:endParaRPr>
          </a:p>
          <a:p>
            <a:pPr>
              <a:lnSpc>
                <a:spcPct val="90000"/>
              </a:lnSpc>
              <a:buFontTx/>
              <a:buNone/>
            </a:pPr>
            <a:endParaRPr lang="en-US" sz="24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20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fade">
                                      <p:cBhvr>
                                        <p:cTn id="12" dur="2000"/>
                                        <p:tgtEl>
                                          <p:spTgt spid="37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891">
                                            <p:txEl>
                                              <p:pRg st="3" end="3"/>
                                            </p:txEl>
                                          </p:spTgt>
                                        </p:tgtEl>
                                        <p:attrNameLst>
                                          <p:attrName>style.visibility</p:attrName>
                                        </p:attrNameLst>
                                      </p:cBhvr>
                                      <p:to>
                                        <p:strVal val="visible"/>
                                      </p:to>
                                    </p:set>
                                    <p:animEffect transition="in" filter="fade">
                                      <p:cBhvr>
                                        <p:cTn id="17" dur="2000"/>
                                        <p:tgtEl>
                                          <p:spTgt spid="378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891">
                                            <p:txEl>
                                              <p:pRg st="5" end="5"/>
                                            </p:txEl>
                                          </p:spTgt>
                                        </p:tgtEl>
                                        <p:attrNameLst>
                                          <p:attrName>style.visibility</p:attrName>
                                        </p:attrNameLst>
                                      </p:cBhvr>
                                      <p:to>
                                        <p:strVal val="visible"/>
                                      </p:to>
                                    </p:set>
                                    <p:animEffect transition="in" filter="fade">
                                      <p:cBhvr>
                                        <p:cTn id="22" dur="2000"/>
                                        <p:tgtEl>
                                          <p:spTgt spid="3789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891">
                                            <p:txEl>
                                              <p:pRg st="6" end="6"/>
                                            </p:txEl>
                                          </p:spTgt>
                                        </p:tgtEl>
                                        <p:attrNameLst>
                                          <p:attrName>style.visibility</p:attrName>
                                        </p:attrNameLst>
                                      </p:cBhvr>
                                      <p:to>
                                        <p:strVal val="visible"/>
                                      </p:to>
                                    </p:set>
                                    <p:animEffect transition="in" filter="fade">
                                      <p:cBhvr>
                                        <p:cTn id="27" dur="2000"/>
                                        <p:tgtEl>
                                          <p:spTgt spid="3789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891">
                                            <p:txEl>
                                              <p:pRg st="8" end="8"/>
                                            </p:txEl>
                                          </p:spTgt>
                                        </p:tgtEl>
                                        <p:attrNameLst>
                                          <p:attrName>style.visibility</p:attrName>
                                        </p:attrNameLst>
                                      </p:cBhvr>
                                      <p:to>
                                        <p:strVal val="visible"/>
                                      </p:to>
                                    </p:set>
                                    <p:animEffect transition="in" filter="fade">
                                      <p:cBhvr>
                                        <p:cTn id="32" dur="2000"/>
                                        <p:tgtEl>
                                          <p:spTgt spid="378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942975"/>
          </a:xfrm>
        </p:spPr>
        <p:txBody>
          <a:bodyPr/>
          <a:lstStyle/>
          <a:p>
            <a:r>
              <a:rPr lang="en-US" dirty="0">
                <a:latin typeface="Comic Sans MS" pitchFamily="66" charset="0"/>
              </a:rPr>
              <a:t>New Vocabulary</a:t>
            </a:r>
          </a:p>
        </p:txBody>
      </p:sp>
      <p:sp>
        <p:nvSpPr>
          <p:cNvPr id="6147" name="Rectangle 3"/>
          <p:cNvSpPr>
            <a:spLocks noGrp="1" noChangeArrowheads="1"/>
          </p:cNvSpPr>
          <p:nvPr>
            <p:ph type="body" idx="1"/>
          </p:nvPr>
        </p:nvSpPr>
        <p:spPr>
          <a:xfrm>
            <a:off x="457200" y="1066800"/>
            <a:ext cx="8229600" cy="5257800"/>
          </a:xfrm>
        </p:spPr>
        <p:txBody>
          <a:bodyPr/>
          <a:lstStyle/>
          <a:p>
            <a:pPr>
              <a:lnSpc>
                <a:spcPct val="80000"/>
              </a:lnSpc>
            </a:pPr>
            <a:r>
              <a:rPr lang="en-US" sz="2400" b="1" u="sng" dirty="0">
                <a:latin typeface="Comic Sans MS" pitchFamily="66" charset="0"/>
              </a:rPr>
              <a:t>Chemical Equation</a:t>
            </a:r>
            <a:r>
              <a:rPr lang="en-US" sz="2400" dirty="0">
                <a:latin typeface="Comic Sans MS" pitchFamily="66" charset="0"/>
              </a:rPr>
              <a:t> - symbolic representation of a chemical reaction. </a:t>
            </a:r>
          </a:p>
          <a:p>
            <a:pPr>
              <a:lnSpc>
                <a:spcPct val="80000"/>
              </a:lnSpc>
              <a:buFontTx/>
              <a:buNone/>
            </a:pPr>
            <a:r>
              <a:rPr lang="en-US" sz="2400" b="1" dirty="0">
                <a:latin typeface="Comic Sans MS" pitchFamily="66" charset="0"/>
              </a:rPr>
              <a:t>			Ex:  </a:t>
            </a:r>
            <a:r>
              <a:rPr lang="en-US" sz="2400" b="1" dirty="0" smtClean="0">
                <a:latin typeface="Comic Sans MS" pitchFamily="66" charset="0"/>
              </a:rPr>
              <a:t>H</a:t>
            </a:r>
            <a:r>
              <a:rPr lang="en-US" sz="2400" b="1" baseline="-25000" dirty="0" smtClean="0">
                <a:latin typeface="Comic Sans MS" pitchFamily="66" charset="0"/>
              </a:rPr>
              <a:t>2</a:t>
            </a:r>
            <a:r>
              <a:rPr lang="en-US" sz="2400" b="1" dirty="0" smtClean="0">
                <a:latin typeface="Comic Sans MS" pitchFamily="66" charset="0"/>
              </a:rPr>
              <a:t> </a:t>
            </a:r>
            <a:r>
              <a:rPr lang="en-US" sz="2400" b="1" dirty="0">
                <a:latin typeface="Comic Sans MS" pitchFamily="66" charset="0"/>
              </a:rPr>
              <a:t>+ </a:t>
            </a:r>
            <a:r>
              <a:rPr lang="en-US" sz="2400" b="1" dirty="0" smtClean="0">
                <a:latin typeface="Comic Sans MS" pitchFamily="66" charset="0"/>
              </a:rPr>
              <a:t>O</a:t>
            </a:r>
            <a:r>
              <a:rPr lang="en-US" sz="2400" b="1" baseline="-25000" dirty="0" smtClean="0">
                <a:latin typeface="Comic Sans MS" pitchFamily="66" charset="0"/>
              </a:rPr>
              <a:t>2</a:t>
            </a:r>
            <a:r>
              <a:rPr lang="en-US" sz="2400" b="1" dirty="0" smtClean="0">
                <a:latin typeface="Comic Sans MS" pitchFamily="66" charset="0"/>
              </a:rPr>
              <a:t> </a:t>
            </a:r>
            <a:r>
              <a:rPr lang="en-US" sz="2400" b="1" dirty="0">
                <a:latin typeface="Comic Sans MS" pitchFamily="66" charset="0"/>
                <a:cs typeface="Arial" charset="0"/>
              </a:rPr>
              <a:t>→</a:t>
            </a:r>
            <a:r>
              <a:rPr lang="en-US" sz="2400" b="1" dirty="0">
                <a:latin typeface="Comic Sans MS" pitchFamily="66" charset="0"/>
              </a:rPr>
              <a:t>  </a:t>
            </a:r>
            <a:r>
              <a:rPr lang="en-US" sz="2400" b="1" dirty="0" smtClean="0">
                <a:latin typeface="Comic Sans MS" pitchFamily="66" charset="0"/>
              </a:rPr>
              <a:t>H</a:t>
            </a:r>
            <a:r>
              <a:rPr lang="en-US" sz="2400" b="1" baseline="-25000" dirty="0" smtClean="0">
                <a:latin typeface="Comic Sans MS" pitchFamily="66" charset="0"/>
              </a:rPr>
              <a:t>2</a:t>
            </a:r>
            <a:r>
              <a:rPr lang="en-US" sz="2400" b="1" dirty="0" smtClean="0">
                <a:latin typeface="Comic Sans MS" pitchFamily="66" charset="0"/>
              </a:rPr>
              <a:t>O</a:t>
            </a:r>
            <a:endParaRPr lang="en-US" sz="2400" b="1" dirty="0">
              <a:latin typeface="Comic Sans MS" pitchFamily="66" charset="0"/>
            </a:endParaRPr>
          </a:p>
          <a:p>
            <a:pPr>
              <a:lnSpc>
                <a:spcPct val="80000"/>
              </a:lnSpc>
            </a:pPr>
            <a:endParaRPr lang="en-US" sz="2400" b="1" dirty="0">
              <a:latin typeface="Comic Sans MS" pitchFamily="66" charset="0"/>
            </a:endParaRPr>
          </a:p>
          <a:p>
            <a:pPr>
              <a:lnSpc>
                <a:spcPct val="80000"/>
              </a:lnSpc>
            </a:pPr>
            <a:r>
              <a:rPr lang="en-US" sz="2400" b="1" u="sng" dirty="0">
                <a:latin typeface="Comic Sans MS" pitchFamily="66" charset="0"/>
              </a:rPr>
              <a:t>Chemical Reaction</a:t>
            </a:r>
            <a:r>
              <a:rPr lang="en-US" sz="2400" dirty="0">
                <a:latin typeface="Comic Sans MS" pitchFamily="66" charset="0"/>
              </a:rPr>
              <a:t> - When matter is combined or broken apart to form new substances with new properties</a:t>
            </a:r>
          </a:p>
          <a:p>
            <a:pPr algn="ctr">
              <a:lnSpc>
                <a:spcPct val="80000"/>
              </a:lnSpc>
              <a:buFontTx/>
              <a:buNone/>
            </a:pPr>
            <a:r>
              <a:rPr lang="en-US" sz="2400" b="1" dirty="0">
                <a:latin typeface="Comic Sans MS" pitchFamily="66" charset="0"/>
              </a:rPr>
              <a:t>	Ex: </a:t>
            </a:r>
            <a:r>
              <a:rPr lang="en-US" sz="2000" b="1" dirty="0">
                <a:latin typeface="Comic Sans MS" pitchFamily="66" charset="0"/>
              </a:rPr>
              <a:t>C + O</a:t>
            </a:r>
            <a:r>
              <a:rPr lang="en-US" sz="2000" b="1" baseline="-25000" dirty="0">
                <a:latin typeface="Comic Sans MS" pitchFamily="66" charset="0"/>
              </a:rPr>
              <a:t>2</a:t>
            </a:r>
            <a:r>
              <a:rPr lang="en-US" sz="2000" b="1" dirty="0">
                <a:latin typeface="Comic Sans MS" pitchFamily="66" charset="0"/>
              </a:rPr>
              <a:t> </a:t>
            </a:r>
            <a:r>
              <a:rPr lang="en-US" sz="2000" b="1" dirty="0">
                <a:latin typeface="Comic Sans MS" pitchFamily="66" charset="0"/>
                <a:cs typeface="Arial" charset="0"/>
              </a:rPr>
              <a:t>→ CO</a:t>
            </a:r>
            <a:r>
              <a:rPr lang="en-US" sz="2000" b="1" baseline="-25000" dirty="0">
                <a:latin typeface="Comic Sans MS" pitchFamily="66" charset="0"/>
                <a:cs typeface="Arial" charset="0"/>
              </a:rPr>
              <a:t>2 </a:t>
            </a:r>
            <a:r>
              <a:rPr lang="en-US" sz="2000" b="1" dirty="0"/>
              <a:t> </a:t>
            </a:r>
          </a:p>
          <a:p>
            <a:pPr algn="ctr">
              <a:lnSpc>
                <a:spcPct val="80000"/>
              </a:lnSpc>
              <a:buFontTx/>
              <a:buNone/>
            </a:pPr>
            <a:r>
              <a:rPr lang="en-US" sz="2400" dirty="0">
                <a:latin typeface="Comic Sans MS" pitchFamily="66" charset="0"/>
              </a:rPr>
              <a:t>	</a:t>
            </a:r>
            <a:r>
              <a:rPr lang="en-US" sz="1800" dirty="0">
                <a:latin typeface="Comic Sans MS" pitchFamily="66" charset="0"/>
              </a:rPr>
              <a:t>We’re experts at converting oxygen to carbon dioxide, we’ve been doing it since we were born</a:t>
            </a:r>
            <a:endParaRPr lang="en-US" sz="1800" b="1" dirty="0"/>
          </a:p>
          <a:p>
            <a:pPr>
              <a:lnSpc>
                <a:spcPct val="80000"/>
              </a:lnSpc>
              <a:buFontTx/>
              <a:buNone/>
            </a:pPr>
            <a:endParaRPr lang="en-US" sz="2400" b="1" dirty="0">
              <a:latin typeface="Comic Sans MS" pitchFamily="66" charset="0"/>
            </a:endParaRPr>
          </a:p>
          <a:p>
            <a:pPr>
              <a:lnSpc>
                <a:spcPct val="80000"/>
              </a:lnSpc>
            </a:pPr>
            <a:r>
              <a:rPr lang="en-US" sz="2400" b="1" u="sng" dirty="0">
                <a:latin typeface="Comic Sans MS" pitchFamily="66" charset="0"/>
              </a:rPr>
              <a:t>Skeleton equation</a:t>
            </a:r>
            <a:r>
              <a:rPr lang="en-US" sz="2400" dirty="0">
                <a:latin typeface="Comic Sans MS" pitchFamily="66" charset="0"/>
              </a:rPr>
              <a:t>– a chemical equation that </a:t>
            </a:r>
            <a:r>
              <a:rPr lang="en-US" sz="2400" dirty="0" smtClean="0">
                <a:latin typeface="Comic Sans MS" pitchFamily="66" charset="0"/>
              </a:rPr>
              <a:t>is not yet balanced.  It does </a:t>
            </a:r>
            <a:r>
              <a:rPr lang="en-US" sz="2400" dirty="0">
                <a:latin typeface="Comic Sans MS" pitchFamily="66" charset="0"/>
              </a:rPr>
              <a:t>not include the amounts of reactants and products </a:t>
            </a:r>
            <a:r>
              <a:rPr lang="en-US" sz="2400" dirty="0" smtClean="0">
                <a:latin typeface="Comic Sans MS" pitchFamily="66" charset="0"/>
              </a:rPr>
              <a:t>(</a:t>
            </a:r>
            <a:r>
              <a:rPr lang="en-US" sz="2400" dirty="0" smtClean="0">
                <a:solidFill>
                  <a:srgbClr val="EB15CC"/>
                </a:solidFill>
                <a:latin typeface="Comic Sans MS" pitchFamily="66" charset="0"/>
              </a:rPr>
              <a:t>coefficients</a:t>
            </a:r>
            <a:r>
              <a:rPr lang="en-US" sz="2400" dirty="0" smtClean="0">
                <a:latin typeface="Comic Sans MS" pitchFamily="66" charset="0"/>
              </a:rPr>
              <a:t>) involved </a:t>
            </a:r>
            <a:r>
              <a:rPr lang="en-US" sz="2400" dirty="0">
                <a:latin typeface="Comic Sans MS" pitchFamily="66" charset="0"/>
              </a:rPr>
              <a:t>in the </a:t>
            </a:r>
            <a:r>
              <a:rPr lang="en-US" sz="2400" dirty="0" smtClean="0">
                <a:latin typeface="Comic Sans MS" pitchFamily="66" charset="0"/>
              </a:rPr>
              <a:t>reaction </a:t>
            </a:r>
            <a:endParaRPr lang="en-US" sz="2400" dirty="0">
              <a:solidFill>
                <a:schemeClr val="folHlink"/>
              </a:solidFill>
              <a:latin typeface="Comic Sans MS" pitchFamily="66" charset="0"/>
            </a:endParaRPr>
          </a:p>
          <a:p>
            <a:pPr>
              <a:lnSpc>
                <a:spcPct val="80000"/>
              </a:lnSpc>
              <a:buFontTx/>
              <a:buNone/>
            </a:pPr>
            <a:r>
              <a:rPr lang="en-US" sz="2400" b="1" dirty="0">
                <a:latin typeface="Comic Sans MS" pitchFamily="66" charset="0"/>
              </a:rPr>
              <a:t>			Ex: Fe + O</a:t>
            </a:r>
            <a:r>
              <a:rPr lang="en-US" sz="2400" b="1" baseline="-25000" dirty="0">
                <a:latin typeface="Comic Sans MS" pitchFamily="66" charset="0"/>
              </a:rPr>
              <a:t>2 </a:t>
            </a:r>
            <a:r>
              <a:rPr lang="en-US" sz="2400" b="1" dirty="0">
                <a:latin typeface="Comic Sans MS" pitchFamily="66" charset="0"/>
                <a:sym typeface="Wingdings" pitchFamily="2" charset="2"/>
              </a:rPr>
              <a:t> Fe</a:t>
            </a:r>
            <a:r>
              <a:rPr lang="en-US" sz="2400" b="1" baseline="-25000" dirty="0">
                <a:latin typeface="Comic Sans MS" pitchFamily="66" charset="0"/>
                <a:sym typeface="Wingdings" pitchFamily="2" charset="2"/>
              </a:rPr>
              <a:t>2</a:t>
            </a:r>
            <a:r>
              <a:rPr lang="en-US" sz="2400" b="1" dirty="0">
                <a:latin typeface="Comic Sans MS" pitchFamily="66" charset="0"/>
                <a:sym typeface="Wingdings" pitchFamily="2" charset="2"/>
              </a:rPr>
              <a:t>O</a:t>
            </a:r>
            <a:r>
              <a:rPr lang="en-US" sz="2400" b="1" baseline="-25000" dirty="0">
                <a:latin typeface="Comic Sans MS" pitchFamily="66" charset="0"/>
                <a:sym typeface="Wingdings" pitchFamily="2" charset="2"/>
              </a:rPr>
              <a:t>3</a:t>
            </a:r>
          </a:p>
          <a:p>
            <a:pPr algn="ctr">
              <a:lnSpc>
                <a:spcPct val="80000"/>
              </a:lnSpc>
              <a:buFontTx/>
              <a:buNone/>
            </a:pPr>
            <a:r>
              <a:rPr lang="en-US" sz="2400" dirty="0">
                <a:latin typeface="Comic Sans MS" pitchFamily="66" charset="0"/>
              </a:rPr>
              <a:t>Iron reacts with oxygen to produce iron (III) oxide</a:t>
            </a:r>
          </a:p>
          <a:p>
            <a:pPr>
              <a:lnSpc>
                <a:spcPct val="80000"/>
              </a:lnSpc>
            </a:pPr>
            <a:endParaRPr lang="en-US" sz="24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20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fade">
                                      <p:cBhvr>
                                        <p:cTn id="17" dur="2000"/>
                                        <p:tgtEl>
                                          <p:spTgt spid="6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20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fade">
                                      <p:cBhvr>
                                        <p:cTn id="27" dur="20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fade">
                                      <p:cBhvr>
                                        <p:cTn id="32" dur="2000"/>
                                        <p:tgtEl>
                                          <p:spTgt spid="6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47">
                                            <p:txEl>
                                              <p:pRg st="7" end="7"/>
                                            </p:txEl>
                                          </p:spTgt>
                                        </p:tgtEl>
                                        <p:attrNameLst>
                                          <p:attrName>style.visibility</p:attrName>
                                        </p:attrNameLst>
                                      </p:cBhvr>
                                      <p:to>
                                        <p:strVal val="visible"/>
                                      </p:to>
                                    </p:set>
                                    <p:animEffect transition="in" filter="fade">
                                      <p:cBhvr>
                                        <p:cTn id="37" dur="2000"/>
                                        <p:tgtEl>
                                          <p:spTgt spid="614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147">
                                            <p:txEl>
                                              <p:pRg st="8" end="8"/>
                                            </p:txEl>
                                          </p:spTgt>
                                        </p:tgtEl>
                                        <p:attrNameLst>
                                          <p:attrName>style.visibility</p:attrName>
                                        </p:attrNameLst>
                                      </p:cBhvr>
                                      <p:to>
                                        <p:strVal val="visible"/>
                                      </p:to>
                                    </p:set>
                                    <p:animEffect transition="in" filter="fade">
                                      <p:cBhvr>
                                        <p:cTn id="42" dur="2000"/>
                                        <p:tgtEl>
                                          <p:spTgt spid="614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147">
                                            <p:txEl>
                                              <p:pRg st="9" end="9"/>
                                            </p:txEl>
                                          </p:spTgt>
                                        </p:tgtEl>
                                        <p:attrNameLst>
                                          <p:attrName>style.visibility</p:attrName>
                                        </p:attrNameLst>
                                      </p:cBhvr>
                                      <p:to>
                                        <p:strVal val="visible"/>
                                      </p:to>
                                    </p:set>
                                    <p:animEffect transition="in" filter="fade">
                                      <p:cBhvr>
                                        <p:cTn id="47" dur="2000"/>
                                        <p:tgtEl>
                                          <p:spTgt spid="61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latin typeface="Comic Sans MS" pitchFamily="66" charset="0"/>
              </a:rPr>
              <a:t>Challenge Problem</a:t>
            </a:r>
            <a:endParaRPr lang="en-US" dirty="0">
              <a:latin typeface="Comic Sans MS" pitchFamily="66" charset="0"/>
            </a:endParaRPr>
          </a:p>
        </p:txBody>
      </p:sp>
      <p:sp>
        <p:nvSpPr>
          <p:cNvPr id="39939" name="Rectangle 3"/>
          <p:cNvSpPr>
            <a:spLocks noGrp="1" noChangeArrowheads="1"/>
          </p:cNvSpPr>
          <p:nvPr>
            <p:ph type="body" idx="1"/>
          </p:nvPr>
        </p:nvSpPr>
        <p:spPr/>
        <p:txBody>
          <a:bodyPr/>
          <a:lstStyle/>
          <a:p>
            <a:r>
              <a:rPr lang="en-US" dirty="0">
                <a:latin typeface="Comic Sans MS" pitchFamily="66" charset="0"/>
              </a:rPr>
              <a:t>To read the number of atoms inside parenthesis we will look at:</a:t>
            </a:r>
          </a:p>
          <a:p>
            <a:pPr>
              <a:buFontTx/>
              <a:buNone/>
            </a:pPr>
            <a:r>
              <a:rPr lang="en-US" dirty="0">
                <a:latin typeface="Comic Sans MS" pitchFamily="66" charset="0"/>
              </a:rPr>
              <a:t> </a:t>
            </a:r>
          </a:p>
          <a:p>
            <a:pPr algn="ctr">
              <a:buFontTx/>
              <a:buNone/>
            </a:pPr>
            <a:r>
              <a:rPr lang="en-US" dirty="0">
                <a:latin typeface="Comic Sans MS" pitchFamily="66" charset="0"/>
              </a:rPr>
              <a:t>Ammonium Sulfide (NH</a:t>
            </a:r>
            <a:r>
              <a:rPr lang="en-US" baseline="-25000" dirty="0">
                <a:latin typeface="Comic Sans MS" pitchFamily="66" charset="0"/>
              </a:rPr>
              <a:t>4</a:t>
            </a:r>
            <a:r>
              <a:rPr lang="en-US" dirty="0">
                <a:latin typeface="Comic Sans MS" pitchFamily="66" charset="0"/>
              </a:rPr>
              <a:t>)</a:t>
            </a:r>
            <a:r>
              <a:rPr lang="en-US" baseline="-25000" dirty="0">
                <a:latin typeface="Comic Sans MS" pitchFamily="66" charset="0"/>
              </a:rPr>
              <a:t>2</a:t>
            </a:r>
            <a:r>
              <a:rPr lang="en-US" dirty="0">
                <a:latin typeface="Comic Sans MS" pitchFamily="66" charset="0"/>
              </a:rPr>
              <a:t>S</a:t>
            </a:r>
          </a:p>
          <a:p>
            <a:pPr algn="ctr">
              <a:buFontTx/>
              <a:buNone/>
            </a:pPr>
            <a:endParaRPr lang="en-US" dirty="0">
              <a:latin typeface="Comic Sans MS" pitchFamily="66" charset="0"/>
            </a:endParaRPr>
          </a:p>
          <a:p>
            <a:pPr algn="ctr">
              <a:buFontTx/>
              <a:buNone/>
            </a:pPr>
            <a:r>
              <a:rPr lang="en-US" sz="2400" dirty="0">
                <a:latin typeface="Comic Sans MS" pitchFamily="66" charset="0"/>
              </a:rPr>
              <a:t>How many atoms of each element are there in one </a:t>
            </a:r>
            <a:r>
              <a:rPr lang="en-US" sz="2400" b="1" dirty="0">
                <a:solidFill>
                  <a:srgbClr val="EB15CC"/>
                </a:solidFill>
                <a:latin typeface="Comic Sans MS" pitchFamily="66" charset="0"/>
              </a:rPr>
              <a:t>formula unit </a:t>
            </a:r>
            <a:r>
              <a:rPr lang="en-US" sz="2400" dirty="0">
                <a:latin typeface="Comic Sans MS" pitchFamily="66" charset="0"/>
              </a:rPr>
              <a:t>of ammonium sulfide? </a:t>
            </a:r>
            <a:endParaRPr lang="en-US" sz="2400" dirty="0" smtClean="0">
              <a:latin typeface="Comic Sans MS" pitchFamily="66" charset="0"/>
            </a:endParaRPr>
          </a:p>
          <a:p>
            <a:pPr>
              <a:buFontTx/>
              <a:buNone/>
            </a:pPr>
            <a:r>
              <a:rPr lang="en-US" sz="1600" dirty="0" smtClean="0">
                <a:latin typeface="Comic Sans MS" pitchFamily="66" charset="0"/>
              </a:rPr>
              <a:t>(</a:t>
            </a:r>
            <a:r>
              <a:rPr lang="en-US" sz="1600" b="1" dirty="0" smtClean="0">
                <a:latin typeface="Comic Sans MS" pitchFamily="66" charset="0"/>
              </a:rPr>
              <a:t>We use the term </a:t>
            </a:r>
            <a:r>
              <a:rPr lang="en-US" sz="1600" b="1" dirty="0" smtClean="0">
                <a:solidFill>
                  <a:srgbClr val="EB15CC"/>
                </a:solidFill>
                <a:latin typeface="Comic Sans MS" pitchFamily="66" charset="0"/>
              </a:rPr>
              <a:t>formula unit </a:t>
            </a:r>
            <a:r>
              <a:rPr lang="en-US" sz="1600" b="1" dirty="0" smtClean="0">
                <a:latin typeface="Comic Sans MS" pitchFamily="66" charset="0"/>
              </a:rPr>
              <a:t>for ionic compounds, just like we use the term molecule for molecular compounds.  Each means the simplest form of a compound</a:t>
            </a:r>
            <a:r>
              <a:rPr lang="en-US" sz="1600" dirty="0" smtClean="0">
                <a:latin typeface="Comic Sans MS"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20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fade">
                                      <p:cBhvr>
                                        <p:cTn id="12" dur="2000"/>
                                        <p:tgtEl>
                                          <p:spTgt spid="399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fade">
                                      <p:cBhvr>
                                        <p:cTn id="17" dur="2000"/>
                                        <p:tgtEl>
                                          <p:spTgt spid="399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9">
                                            <p:txEl>
                                              <p:pRg st="2" end="2"/>
                                            </p:txEl>
                                          </p:spTgt>
                                        </p:tgtEl>
                                        <p:attrNameLst>
                                          <p:attrName>style.visibility</p:attrName>
                                        </p:attrNameLst>
                                      </p:cBhvr>
                                      <p:to>
                                        <p:strVal val="visible"/>
                                      </p:to>
                                    </p:set>
                                    <p:animEffect transition="in" filter="fade">
                                      <p:cBhvr>
                                        <p:cTn id="22" dur="2000"/>
                                        <p:tgtEl>
                                          <p:spTgt spid="399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fade">
                                      <p:cBhvr>
                                        <p:cTn id="27" dur="2000"/>
                                        <p:tgtEl>
                                          <p:spTgt spid="399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939">
                                            <p:txEl>
                                              <p:pRg st="5" end="5"/>
                                            </p:txEl>
                                          </p:spTgt>
                                        </p:tgtEl>
                                        <p:attrNameLst>
                                          <p:attrName>style.visibility</p:attrName>
                                        </p:attrNameLst>
                                      </p:cBhvr>
                                      <p:to>
                                        <p:strVal val="visible"/>
                                      </p:to>
                                    </p:set>
                                    <p:animEffect transition="in" filter="fade">
                                      <p:cBhvr>
                                        <p:cTn id="32" dur="2000"/>
                                        <p:tgtEl>
                                          <p:spTgt spid="39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942975"/>
          </a:xfrm>
        </p:spPr>
        <p:txBody>
          <a:bodyPr/>
          <a:lstStyle/>
          <a:p>
            <a:r>
              <a:rPr lang="en-US" sz="3200">
                <a:latin typeface="Comic Sans MS" pitchFamily="66" charset="0"/>
              </a:rPr>
              <a:t>Ammonium Sulfide (NH</a:t>
            </a:r>
            <a:r>
              <a:rPr lang="en-US" sz="3200" baseline="-25000">
                <a:latin typeface="Comic Sans MS" pitchFamily="66" charset="0"/>
              </a:rPr>
              <a:t>4</a:t>
            </a:r>
            <a:r>
              <a:rPr lang="en-US" sz="3200">
                <a:latin typeface="Comic Sans MS" pitchFamily="66" charset="0"/>
              </a:rPr>
              <a:t>)</a:t>
            </a:r>
            <a:r>
              <a:rPr lang="en-US" sz="3200" baseline="-25000">
                <a:latin typeface="Comic Sans MS" pitchFamily="66" charset="0"/>
              </a:rPr>
              <a:t>2</a:t>
            </a:r>
            <a:r>
              <a:rPr lang="en-US" sz="3200">
                <a:latin typeface="Comic Sans MS" pitchFamily="66" charset="0"/>
              </a:rPr>
              <a:t>S</a:t>
            </a:r>
          </a:p>
        </p:txBody>
      </p:sp>
      <p:sp>
        <p:nvSpPr>
          <p:cNvPr id="43011" name="Rectangle 3"/>
          <p:cNvSpPr>
            <a:spLocks noGrp="1" noChangeArrowheads="1"/>
          </p:cNvSpPr>
          <p:nvPr>
            <p:ph type="body" idx="1"/>
          </p:nvPr>
        </p:nvSpPr>
        <p:spPr>
          <a:xfrm>
            <a:off x="457200" y="1219200"/>
            <a:ext cx="8229600" cy="4906963"/>
          </a:xfrm>
        </p:spPr>
        <p:txBody>
          <a:bodyPr/>
          <a:lstStyle/>
          <a:p>
            <a:pPr algn="ctr">
              <a:lnSpc>
                <a:spcPct val="90000"/>
              </a:lnSpc>
              <a:buFontTx/>
              <a:buNone/>
            </a:pPr>
            <a:r>
              <a:rPr lang="en-US" sz="2800" dirty="0">
                <a:latin typeface="Comic Sans MS" pitchFamily="66" charset="0"/>
              </a:rPr>
              <a:t>(NH</a:t>
            </a:r>
            <a:r>
              <a:rPr lang="en-US" sz="2800" baseline="-25000" dirty="0">
                <a:solidFill>
                  <a:srgbClr val="EB15CC"/>
                </a:solidFill>
                <a:latin typeface="Comic Sans MS" pitchFamily="66" charset="0"/>
              </a:rPr>
              <a:t>4</a:t>
            </a:r>
            <a:r>
              <a:rPr lang="en-US" sz="2800" dirty="0">
                <a:latin typeface="Comic Sans MS" pitchFamily="66" charset="0"/>
              </a:rPr>
              <a:t>)</a:t>
            </a:r>
            <a:r>
              <a:rPr lang="en-US" sz="2800" baseline="-25000" dirty="0">
                <a:solidFill>
                  <a:srgbClr val="FFC000"/>
                </a:solidFill>
                <a:latin typeface="Comic Sans MS" pitchFamily="66" charset="0"/>
              </a:rPr>
              <a:t>2</a:t>
            </a:r>
            <a:r>
              <a:rPr lang="en-US" sz="2800" dirty="0">
                <a:latin typeface="Comic Sans MS" pitchFamily="66" charset="0"/>
              </a:rPr>
              <a:t>S</a:t>
            </a:r>
          </a:p>
          <a:p>
            <a:pPr>
              <a:lnSpc>
                <a:spcPct val="90000"/>
              </a:lnSpc>
            </a:pPr>
            <a:endParaRPr lang="en-US" sz="2000" dirty="0">
              <a:latin typeface="Comic Sans MS" pitchFamily="66" charset="0"/>
            </a:endParaRPr>
          </a:p>
          <a:p>
            <a:pPr>
              <a:lnSpc>
                <a:spcPct val="90000"/>
              </a:lnSpc>
            </a:pPr>
            <a:r>
              <a:rPr lang="en-US" sz="2000" dirty="0">
                <a:latin typeface="Comic Sans MS" pitchFamily="66" charset="0"/>
              </a:rPr>
              <a:t>the </a:t>
            </a:r>
            <a:r>
              <a:rPr lang="en-US" sz="2000" b="1" dirty="0">
                <a:solidFill>
                  <a:srgbClr val="EB15CC"/>
                </a:solidFill>
                <a:latin typeface="Comic Sans MS" pitchFamily="66" charset="0"/>
              </a:rPr>
              <a:t>subscript </a:t>
            </a:r>
            <a:r>
              <a:rPr lang="en-US" sz="2000" dirty="0">
                <a:solidFill>
                  <a:srgbClr val="EB15CC"/>
                </a:solidFill>
                <a:latin typeface="Comic Sans MS" pitchFamily="66" charset="0"/>
              </a:rPr>
              <a:t>4</a:t>
            </a:r>
            <a:r>
              <a:rPr lang="en-US" sz="2000" dirty="0">
                <a:latin typeface="Comic Sans MS" pitchFamily="66" charset="0"/>
              </a:rPr>
              <a:t> only pertains to hydrogen </a:t>
            </a:r>
          </a:p>
          <a:p>
            <a:pPr>
              <a:lnSpc>
                <a:spcPct val="90000"/>
              </a:lnSpc>
            </a:pPr>
            <a:r>
              <a:rPr lang="en-US" sz="2000" dirty="0">
                <a:latin typeface="Comic Sans MS" pitchFamily="66" charset="0"/>
              </a:rPr>
              <a:t>the </a:t>
            </a:r>
            <a:r>
              <a:rPr lang="en-US" sz="2000" b="1" dirty="0">
                <a:solidFill>
                  <a:srgbClr val="FFC000"/>
                </a:solidFill>
                <a:latin typeface="Comic Sans MS" pitchFamily="66" charset="0"/>
              </a:rPr>
              <a:t>subscript </a:t>
            </a:r>
            <a:r>
              <a:rPr lang="en-US" sz="2000" dirty="0">
                <a:solidFill>
                  <a:srgbClr val="FFC000"/>
                </a:solidFill>
                <a:latin typeface="Comic Sans MS" pitchFamily="66" charset="0"/>
              </a:rPr>
              <a:t>2</a:t>
            </a:r>
            <a:r>
              <a:rPr lang="en-US" sz="2000" dirty="0">
                <a:latin typeface="Comic Sans MS" pitchFamily="66" charset="0"/>
              </a:rPr>
              <a:t> acts as a </a:t>
            </a:r>
            <a:r>
              <a:rPr lang="en-US" sz="2000" b="1" dirty="0">
                <a:latin typeface="Comic Sans MS" pitchFamily="66" charset="0"/>
              </a:rPr>
              <a:t>multiplier for both</a:t>
            </a:r>
            <a:r>
              <a:rPr lang="en-US" sz="2000" dirty="0">
                <a:latin typeface="Comic Sans MS" pitchFamily="66" charset="0"/>
              </a:rPr>
              <a:t> nitrogen and hydrogen</a:t>
            </a:r>
          </a:p>
          <a:p>
            <a:pPr algn="ctr">
              <a:lnSpc>
                <a:spcPct val="90000"/>
              </a:lnSpc>
              <a:buFontTx/>
              <a:buNone/>
            </a:pPr>
            <a:r>
              <a:rPr lang="en-US" sz="2800" dirty="0">
                <a:latin typeface="Comic Sans MS" pitchFamily="66" charset="0"/>
              </a:rPr>
              <a:t>(NH</a:t>
            </a:r>
            <a:r>
              <a:rPr lang="en-US" sz="2800" baseline="-25000" dirty="0">
                <a:solidFill>
                  <a:srgbClr val="EB15CC"/>
                </a:solidFill>
                <a:latin typeface="Comic Sans MS" pitchFamily="66" charset="0"/>
              </a:rPr>
              <a:t>4</a:t>
            </a:r>
            <a:r>
              <a:rPr lang="en-US" sz="2800" dirty="0">
                <a:latin typeface="Comic Sans MS" pitchFamily="66" charset="0"/>
              </a:rPr>
              <a:t>)</a:t>
            </a:r>
            <a:r>
              <a:rPr lang="en-US" sz="2800" baseline="-25000" dirty="0">
                <a:solidFill>
                  <a:srgbClr val="FFC000"/>
                </a:solidFill>
                <a:latin typeface="Comic Sans MS" pitchFamily="66" charset="0"/>
              </a:rPr>
              <a:t>2</a:t>
            </a:r>
            <a:r>
              <a:rPr lang="en-US" sz="2800" dirty="0">
                <a:latin typeface="Comic Sans MS" pitchFamily="66" charset="0"/>
              </a:rPr>
              <a:t>S</a:t>
            </a:r>
          </a:p>
          <a:p>
            <a:pPr algn="ctr">
              <a:lnSpc>
                <a:spcPct val="90000"/>
              </a:lnSpc>
              <a:buFontTx/>
              <a:buNone/>
            </a:pPr>
            <a:r>
              <a:rPr lang="en-US" sz="2000" dirty="0">
                <a:latin typeface="Comic Sans MS" pitchFamily="66" charset="0"/>
              </a:rPr>
              <a:t>N = 1 x </a:t>
            </a:r>
            <a:r>
              <a:rPr lang="en-US" sz="2000" dirty="0">
                <a:solidFill>
                  <a:srgbClr val="FFC000"/>
                </a:solidFill>
                <a:latin typeface="Comic Sans MS" pitchFamily="66" charset="0"/>
              </a:rPr>
              <a:t>2</a:t>
            </a:r>
            <a:r>
              <a:rPr lang="en-US" sz="2000" dirty="0">
                <a:latin typeface="Comic Sans MS" pitchFamily="66" charset="0"/>
              </a:rPr>
              <a:t> = 2 atoms of nitrogen</a:t>
            </a:r>
          </a:p>
          <a:p>
            <a:pPr algn="ctr">
              <a:lnSpc>
                <a:spcPct val="90000"/>
              </a:lnSpc>
              <a:buFontTx/>
              <a:buNone/>
            </a:pPr>
            <a:r>
              <a:rPr lang="en-US" sz="2000" dirty="0">
                <a:latin typeface="Comic Sans MS" pitchFamily="66" charset="0"/>
              </a:rPr>
              <a:t>  H = </a:t>
            </a:r>
            <a:r>
              <a:rPr lang="en-US" sz="2000" dirty="0">
                <a:solidFill>
                  <a:srgbClr val="EB15CC"/>
                </a:solidFill>
                <a:latin typeface="Comic Sans MS" pitchFamily="66" charset="0"/>
              </a:rPr>
              <a:t>4</a:t>
            </a:r>
            <a:r>
              <a:rPr lang="en-US" sz="2000" dirty="0">
                <a:latin typeface="Comic Sans MS" pitchFamily="66" charset="0"/>
              </a:rPr>
              <a:t> x </a:t>
            </a:r>
            <a:r>
              <a:rPr lang="en-US" sz="2000" dirty="0">
                <a:solidFill>
                  <a:srgbClr val="FFC000"/>
                </a:solidFill>
                <a:latin typeface="Comic Sans MS" pitchFamily="66" charset="0"/>
              </a:rPr>
              <a:t>2</a:t>
            </a:r>
            <a:r>
              <a:rPr lang="en-US" sz="2000" dirty="0">
                <a:latin typeface="Comic Sans MS" pitchFamily="66" charset="0"/>
              </a:rPr>
              <a:t> = 8 atoms of hydrogen</a:t>
            </a:r>
          </a:p>
          <a:p>
            <a:pPr>
              <a:lnSpc>
                <a:spcPct val="90000"/>
              </a:lnSpc>
              <a:buFontTx/>
              <a:buNone/>
            </a:pPr>
            <a:r>
              <a:rPr lang="en-US" sz="2000" dirty="0">
                <a:latin typeface="Comic Sans MS" pitchFamily="66" charset="0"/>
              </a:rPr>
              <a:t>			    S = 1 atom of sulfur</a:t>
            </a:r>
            <a:endParaRPr lang="en-US" sz="2800" dirty="0">
              <a:latin typeface="Comic Sans MS" pitchFamily="66" charset="0"/>
            </a:endParaRPr>
          </a:p>
          <a:p>
            <a:pPr algn="ctr">
              <a:lnSpc>
                <a:spcPct val="90000"/>
              </a:lnSpc>
              <a:buFontTx/>
              <a:buNone/>
            </a:pPr>
            <a:endParaRPr lang="en-US" sz="2800" dirty="0">
              <a:latin typeface="Comic Sans MS" pitchFamily="66" charset="0"/>
            </a:endParaRPr>
          </a:p>
          <a:p>
            <a:pPr>
              <a:lnSpc>
                <a:spcPct val="90000"/>
              </a:lnSpc>
            </a:pPr>
            <a:r>
              <a:rPr lang="en-US" sz="2000" dirty="0">
                <a:latin typeface="Comic Sans MS" pitchFamily="66" charset="0"/>
              </a:rPr>
              <a:t>2 atoms of nitrogen</a:t>
            </a:r>
          </a:p>
          <a:p>
            <a:pPr>
              <a:lnSpc>
                <a:spcPct val="90000"/>
              </a:lnSpc>
            </a:pPr>
            <a:r>
              <a:rPr lang="en-US" sz="2000" dirty="0">
                <a:latin typeface="Comic Sans MS" pitchFamily="66" charset="0"/>
              </a:rPr>
              <a:t>8 atoms of hydrogen</a:t>
            </a:r>
          </a:p>
          <a:p>
            <a:pPr>
              <a:lnSpc>
                <a:spcPct val="90000"/>
              </a:lnSpc>
            </a:pPr>
            <a:r>
              <a:rPr lang="en-US" sz="2000" dirty="0">
                <a:latin typeface="Comic Sans MS" pitchFamily="66" charset="0"/>
              </a:rPr>
              <a:t>1 atom of sulfur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fade">
                                      <p:cBhvr>
                                        <p:cTn id="7" dur="2000"/>
                                        <p:tgtEl>
                                          <p:spTgt spid="430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fade">
                                      <p:cBhvr>
                                        <p:cTn id="12" dur="2000"/>
                                        <p:tgtEl>
                                          <p:spTgt spid="430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fade">
                                      <p:cBhvr>
                                        <p:cTn id="17" dur="2000"/>
                                        <p:tgtEl>
                                          <p:spTgt spid="430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fade">
                                      <p:cBhvr>
                                        <p:cTn id="22" dur="2000"/>
                                        <p:tgtEl>
                                          <p:spTgt spid="430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Effect transition="in" filter="fade">
                                      <p:cBhvr>
                                        <p:cTn id="27" dur="2000"/>
                                        <p:tgtEl>
                                          <p:spTgt spid="430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3011">
                                            <p:txEl>
                                              <p:pRg st="5" end="5"/>
                                            </p:txEl>
                                          </p:spTgt>
                                        </p:tgtEl>
                                        <p:attrNameLst>
                                          <p:attrName>style.visibility</p:attrName>
                                        </p:attrNameLst>
                                      </p:cBhvr>
                                      <p:to>
                                        <p:strVal val="visible"/>
                                      </p:to>
                                    </p:set>
                                    <p:animEffect transition="in" filter="fade">
                                      <p:cBhvr>
                                        <p:cTn id="32" dur="2000"/>
                                        <p:tgtEl>
                                          <p:spTgt spid="430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3011">
                                            <p:txEl>
                                              <p:pRg st="6" end="6"/>
                                            </p:txEl>
                                          </p:spTgt>
                                        </p:tgtEl>
                                        <p:attrNameLst>
                                          <p:attrName>style.visibility</p:attrName>
                                        </p:attrNameLst>
                                      </p:cBhvr>
                                      <p:to>
                                        <p:strVal val="visible"/>
                                      </p:to>
                                    </p:set>
                                    <p:animEffect transition="in" filter="fade">
                                      <p:cBhvr>
                                        <p:cTn id="37" dur="2000"/>
                                        <p:tgtEl>
                                          <p:spTgt spid="430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3011">
                                            <p:txEl>
                                              <p:pRg st="7" end="7"/>
                                            </p:txEl>
                                          </p:spTgt>
                                        </p:tgtEl>
                                        <p:attrNameLst>
                                          <p:attrName>style.visibility</p:attrName>
                                        </p:attrNameLst>
                                      </p:cBhvr>
                                      <p:to>
                                        <p:strVal val="visible"/>
                                      </p:to>
                                    </p:set>
                                    <p:animEffect transition="in" filter="fade">
                                      <p:cBhvr>
                                        <p:cTn id="42" dur="2000"/>
                                        <p:tgtEl>
                                          <p:spTgt spid="430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3011">
                                            <p:txEl>
                                              <p:pRg st="9" end="9"/>
                                            </p:txEl>
                                          </p:spTgt>
                                        </p:tgtEl>
                                        <p:attrNameLst>
                                          <p:attrName>style.visibility</p:attrName>
                                        </p:attrNameLst>
                                      </p:cBhvr>
                                      <p:to>
                                        <p:strVal val="visible"/>
                                      </p:to>
                                    </p:set>
                                    <p:animEffect transition="in" filter="fade">
                                      <p:cBhvr>
                                        <p:cTn id="47" dur="2000"/>
                                        <p:tgtEl>
                                          <p:spTgt spid="43011">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3011">
                                            <p:txEl>
                                              <p:pRg st="10" end="10"/>
                                            </p:txEl>
                                          </p:spTgt>
                                        </p:tgtEl>
                                        <p:attrNameLst>
                                          <p:attrName>style.visibility</p:attrName>
                                        </p:attrNameLst>
                                      </p:cBhvr>
                                      <p:to>
                                        <p:strVal val="visible"/>
                                      </p:to>
                                    </p:set>
                                    <p:animEffect transition="in" filter="fade">
                                      <p:cBhvr>
                                        <p:cTn id="52" dur="2000"/>
                                        <p:tgtEl>
                                          <p:spTgt spid="43011">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3011">
                                            <p:txEl>
                                              <p:pRg st="11" end="11"/>
                                            </p:txEl>
                                          </p:spTgt>
                                        </p:tgtEl>
                                        <p:attrNameLst>
                                          <p:attrName>style.visibility</p:attrName>
                                        </p:attrNameLst>
                                      </p:cBhvr>
                                      <p:to>
                                        <p:strVal val="visible"/>
                                      </p:to>
                                    </p:set>
                                    <p:animEffect transition="in" filter="fade">
                                      <p:cBhvr>
                                        <p:cTn id="57" dur="2000"/>
                                        <p:tgtEl>
                                          <p:spTgt spid="430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2800">
                <a:latin typeface="Comic Sans MS" pitchFamily="66" charset="0"/>
              </a:rPr>
              <a:t>How many atoms of each element are there in one formula unit of barium nitrate?</a:t>
            </a:r>
            <a:br>
              <a:rPr lang="en-US" sz="2800">
                <a:latin typeface="Comic Sans MS" pitchFamily="66" charset="0"/>
              </a:rPr>
            </a:br>
            <a:endParaRPr lang="en-US" sz="2800">
              <a:latin typeface="Comic Sans MS" pitchFamily="66" charset="0"/>
            </a:endParaRPr>
          </a:p>
        </p:txBody>
      </p:sp>
      <p:sp>
        <p:nvSpPr>
          <p:cNvPr id="44035" name="Rectangle 3"/>
          <p:cNvSpPr>
            <a:spLocks noGrp="1" noChangeArrowheads="1"/>
          </p:cNvSpPr>
          <p:nvPr>
            <p:ph type="body" idx="1"/>
          </p:nvPr>
        </p:nvSpPr>
        <p:spPr/>
        <p:txBody>
          <a:bodyPr/>
          <a:lstStyle/>
          <a:p>
            <a:pPr algn="ctr">
              <a:buFontTx/>
              <a:buNone/>
            </a:pPr>
            <a:r>
              <a:rPr lang="en-US" dirty="0">
                <a:latin typeface="Comic Sans MS" pitchFamily="66" charset="0"/>
              </a:rPr>
              <a:t>Barium Nitrate  = </a:t>
            </a:r>
            <a:r>
              <a:rPr lang="en-US" dirty="0" err="1">
                <a:latin typeface="Comic Sans MS" pitchFamily="66" charset="0"/>
              </a:rPr>
              <a:t>Ba</a:t>
            </a:r>
            <a:r>
              <a:rPr lang="en-US" dirty="0">
                <a:latin typeface="Comic Sans MS" pitchFamily="66" charset="0"/>
              </a:rPr>
              <a:t>(NO</a:t>
            </a:r>
            <a:r>
              <a:rPr lang="en-US" baseline="-25000" dirty="0">
                <a:solidFill>
                  <a:srgbClr val="EB15CC"/>
                </a:solidFill>
                <a:latin typeface="Comic Sans MS" pitchFamily="66" charset="0"/>
              </a:rPr>
              <a:t>3</a:t>
            </a:r>
            <a:r>
              <a:rPr lang="en-US" dirty="0">
                <a:latin typeface="Comic Sans MS" pitchFamily="66" charset="0"/>
              </a:rPr>
              <a:t>)</a:t>
            </a:r>
            <a:r>
              <a:rPr lang="en-US" baseline="-25000" dirty="0">
                <a:solidFill>
                  <a:srgbClr val="FFCC00"/>
                </a:solidFill>
                <a:latin typeface="Comic Sans MS" pitchFamily="66" charset="0"/>
              </a:rPr>
              <a:t>2</a:t>
            </a:r>
          </a:p>
          <a:p>
            <a:pPr algn="ctr">
              <a:buFontTx/>
              <a:buNone/>
            </a:pPr>
            <a:endParaRPr lang="en-US" baseline="-25000" dirty="0">
              <a:latin typeface="Comic Sans MS" pitchFamily="66" charset="0"/>
            </a:endParaRPr>
          </a:p>
          <a:p>
            <a:r>
              <a:rPr lang="en-US" sz="2400" dirty="0">
                <a:latin typeface="Comic Sans MS" pitchFamily="66" charset="0"/>
              </a:rPr>
              <a:t>the </a:t>
            </a:r>
            <a:r>
              <a:rPr lang="en-US" sz="2400" dirty="0">
                <a:solidFill>
                  <a:srgbClr val="EB15CC"/>
                </a:solidFill>
                <a:latin typeface="Comic Sans MS" pitchFamily="66" charset="0"/>
              </a:rPr>
              <a:t>subscript 3</a:t>
            </a:r>
            <a:r>
              <a:rPr lang="en-US" sz="2400" dirty="0">
                <a:latin typeface="Comic Sans MS" pitchFamily="66" charset="0"/>
              </a:rPr>
              <a:t> pertains only to the oxygen</a:t>
            </a:r>
          </a:p>
          <a:p>
            <a:r>
              <a:rPr lang="en-US" sz="2400" dirty="0">
                <a:latin typeface="Comic Sans MS" pitchFamily="66" charset="0"/>
              </a:rPr>
              <a:t>the </a:t>
            </a:r>
            <a:r>
              <a:rPr lang="en-US" sz="2400" dirty="0">
                <a:solidFill>
                  <a:srgbClr val="FFCC00"/>
                </a:solidFill>
                <a:latin typeface="Comic Sans MS" pitchFamily="66" charset="0"/>
              </a:rPr>
              <a:t>subscript 2</a:t>
            </a:r>
            <a:r>
              <a:rPr lang="en-US" sz="2400" dirty="0">
                <a:latin typeface="Comic Sans MS" pitchFamily="66" charset="0"/>
              </a:rPr>
              <a:t> becomes a multiplier for each element in the parenthesis.  </a:t>
            </a:r>
          </a:p>
          <a:p>
            <a:pPr>
              <a:buFontTx/>
              <a:buNone/>
            </a:pPr>
            <a:endParaRPr lang="en-US" sz="2400" b="1" dirty="0">
              <a:latin typeface="Comic Sans MS" pitchFamily="66" charset="0"/>
            </a:endParaRPr>
          </a:p>
          <a:p>
            <a:r>
              <a:rPr lang="en-US" sz="2400" dirty="0">
                <a:latin typeface="Comic Sans MS" pitchFamily="66" charset="0"/>
              </a:rPr>
              <a:t>1 atom of barium</a:t>
            </a:r>
          </a:p>
          <a:p>
            <a:r>
              <a:rPr lang="en-US" sz="2400" dirty="0">
                <a:latin typeface="Comic Sans MS" pitchFamily="66" charset="0"/>
              </a:rPr>
              <a:t>2 atoms of nitrogen</a:t>
            </a:r>
          </a:p>
          <a:p>
            <a:r>
              <a:rPr lang="en-US" sz="2400" dirty="0">
                <a:latin typeface="Comic Sans MS" pitchFamily="66" charset="0"/>
              </a:rPr>
              <a:t>6 atoms of oxygen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20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fade">
                                      <p:cBhvr>
                                        <p:cTn id="12" dur="2000"/>
                                        <p:tgtEl>
                                          <p:spTgt spid="440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fade">
                                      <p:cBhvr>
                                        <p:cTn id="17" dur="20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fade">
                                      <p:cBhvr>
                                        <p:cTn id="22" dur="2000"/>
                                        <p:tgtEl>
                                          <p:spTgt spid="44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animEffect transition="in" filter="fade">
                                      <p:cBhvr>
                                        <p:cTn id="27" dur="2000"/>
                                        <p:tgtEl>
                                          <p:spTgt spid="4403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4035">
                                            <p:txEl>
                                              <p:pRg st="6" end="6"/>
                                            </p:txEl>
                                          </p:spTgt>
                                        </p:tgtEl>
                                        <p:attrNameLst>
                                          <p:attrName>style.visibility</p:attrName>
                                        </p:attrNameLst>
                                      </p:cBhvr>
                                      <p:to>
                                        <p:strVal val="visible"/>
                                      </p:to>
                                    </p:set>
                                    <p:animEffect transition="in" filter="fade">
                                      <p:cBhvr>
                                        <p:cTn id="32" dur="2000"/>
                                        <p:tgtEl>
                                          <p:spTgt spid="4403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4035">
                                            <p:txEl>
                                              <p:pRg st="7" end="7"/>
                                            </p:txEl>
                                          </p:spTgt>
                                        </p:tgtEl>
                                        <p:attrNameLst>
                                          <p:attrName>style.visibility</p:attrName>
                                        </p:attrNameLst>
                                      </p:cBhvr>
                                      <p:to>
                                        <p:strVal val="visible"/>
                                      </p:to>
                                    </p:set>
                                    <p:animEffect transition="in" filter="fade">
                                      <p:cBhvr>
                                        <p:cTn id="37" dur="2000"/>
                                        <p:tgtEl>
                                          <p:spTgt spid="44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atin typeface="Comic Sans MS" pitchFamily="66" charset="0"/>
              </a:rPr>
              <a:t>More Practice</a:t>
            </a:r>
          </a:p>
        </p:txBody>
      </p:sp>
      <p:sp>
        <p:nvSpPr>
          <p:cNvPr id="45059" name="Rectangle 3"/>
          <p:cNvSpPr>
            <a:spLocks noGrp="1" noChangeArrowheads="1"/>
          </p:cNvSpPr>
          <p:nvPr>
            <p:ph type="body" idx="1"/>
          </p:nvPr>
        </p:nvSpPr>
        <p:spPr/>
        <p:txBody>
          <a:bodyPr/>
          <a:lstStyle/>
          <a:p>
            <a:r>
              <a:rPr lang="en-US" dirty="0" smtClean="0">
                <a:latin typeface="Comic Sans MS" pitchFamily="66" charset="0"/>
              </a:rPr>
              <a:t>Now let’s see how a compound like this would look with a </a:t>
            </a:r>
            <a:r>
              <a:rPr lang="en-US" dirty="0" smtClean="0">
                <a:solidFill>
                  <a:srgbClr val="EB15CC"/>
                </a:solidFill>
                <a:latin typeface="Comic Sans MS" pitchFamily="66" charset="0"/>
              </a:rPr>
              <a:t>coefficient</a:t>
            </a:r>
            <a:r>
              <a:rPr lang="en-US" dirty="0" smtClean="0">
                <a:latin typeface="Comic Sans MS" pitchFamily="66" charset="0"/>
              </a:rPr>
              <a:t>: </a:t>
            </a:r>
            <a:endParaRPr lang="en-US" dirty="0">
              <a:latin typeface="Comic Sans MS" pitchFamily="66" charset="0"/>
            </a:endParaRPr>
          </a:p>
          <a:p>
            <a:pPr>
              <a:buFontTx/>
              <a:buNone/>
            </a:pPr>
            <a:r>
              <a:rPr lang="en-US" dirty="0">
                <a:latin typeface="Comic Sans MS" pitchFamily="66" charset="0"/>
              </a:rPr>
              <a:t>	</a:t>
            </a:r>
            <a:r>
              <a:rPr lang="en-US" dirty="0" smtClean="0">
                <a:latin typeface="Comic Sans MS" pitchFamily="66" charset="0"/>
              </a:rPr>
              <a:t>How many atoms of each element do I have?</a:t>
            </a:r>
            <a:r>
              <a:rPr lang="en-US" dirty="0">
                <a:latin typeface="Comic Sans MS" pitchFamily="66" charset="0"/>
              </a:rPr>
              <a:t>			</a:t>
            </a:r>
            <a:endParaRPr lang="en-US" dirty="0" smtClean="0">
              <a:latin typeface="Comic Sans MS" pitchFamily="66" charset="0"/>
            </a:endParaRPr>
          </a:p>
          <a:p>
            <a:pPr algn="ctr">
              <a:buFontTx/>
              <a:buNone/>
            </a:pPr>
            <a:r>
              <a:rPr lang="en-US" dirty="0" smtClean="0">
                <a:solidFill>
                  <a:srgbClr val="EB15CC"/>
                </a:solidFill>
                <a:latin typeface="Comic Sans MS" pitchFamily="66" charset="0"/>
              </a:rPr>
              <a:t>3</a:t>
            </a:r>
            <a:r>
              <a:rPr lang="en-US" dirty="0" smtClean="0">
                <a:latin typeface="Comic Sans MS" pitchFamily="66" charset="0"/>
              </a:rPr>
              <a:t> </a:t>
            </a:r>
            <a:r>
              <a:rPr lang="en-US" dirty="0">
                <a:latin typeface="Comic Sans MS" pitchFamily="66" charset="0"/>
              </a:rPr>
              <a:t>Al(OH)</a:t>
            </a:r>
            <a:r>
              <a:rPr lang="en-US" baseline="-25000" dirty="0">
                <a:latin typeface="Comic Sans MS" pitchFamily="66" charset="0"/>
              </a:rPr>
              <a:t>3</a:t>
            </a:r>
          </a:p>
          <a:p>
            <a:pPr>
              <a:buFontTx/>
              <a:buNone/>
            </a:pPr>
            <a:endParaRPr lang="en-US" baseline="-25000" dirty="0">
              <a:latin typeface="Comic Sans MS" pitchFamily="66" charset="0"/>
            </a:endParaRPr>
          </a:p>
          <a:p>
            <a:pPr>
              <a:buFontTx/>
              <a:buNone/>
            </a:pPr>
            <a:endParaRPr lang="en-US" baseline="-25000" dirty="0">
              <a:latin typeface="Comic Sans MS" pitchFamily="66" charset="0"/>
            </a:endParaRPr>
          </a:p>
          <a:p>
            <a:pPr>
              <a:buFontTx/>
              <a:buNone/>
            </a:pPr>
            <a:endParaRPr lang="en-US" baseline="-25000" dirty="0">
              <a:latin typeface="Comic Sans MS" pitchFamily="66" charset="0"/>
            </a:endParaRPr>
          </a:p>
          <a:p>
            <a:pPr>
              <a:buFontTx/>
              <a:buNone/>
            </a:pPr>
            <a:endParaRPr lang="en-US" baseline="-25000" dirty="0">
              <a:latin typeface="Comic Sans MS" pitchFamily="66" charset="0"/>
            </a:endParaRPr>
          </a:p>
          <a:p>
            <a:pPr>
              <a:buFontTx/>
              <a:buNone/>
            </a:pPr>
            <a:endParaRPr lang="en-US" baseline="-25000" dirty="0">
              <a:latin typeface="Comic Sans MS" pitchFamily="66" charset="0"/>
            </a:endParaRPr>
          </a:p>
          <a:p>
            <a:pPr>
              <a:buFontTx/>
              <a:buNone/>
            </a:pPr>
            <a:endParaRPr lang="en-US" baseline="-25000" dirty="0">
              <a:latin typeface="Comic Sans MS" pitchFamily="66" charset="0"/>
            </a:endParaRPr>
          </a:p>
          <a:p>
            <a:pPr>
              <a:buFontTx/>
              <a:buNone/>
            </a:pPr>
            <a:endParaRPr lang="en-US" baseline="-25000" dirty="0">
              <a:latin typeface="Comic Sans MS" pitchFamily="66" charset="0"/>
            </a:endParaRPr>
          </a:p>
          <a:p>
            <a:pPr>
              <a:buFontTx/>
              <a:buNone/>
            </a:pPr>
            <a:endParaRPr lang="en-US" baseline="-25000" dirty="0">
              <a:latin typeface="Comic Sans MS" pitchFamily="66" charset="0"/>
            </a:endParaRPr>
          </a:p>
          <a:p>
            <a:pPr>
              <a:buFontTx/>
              <a:buNone/>
            </a:pPr>
            <a:endParaRPr lang="en-US" baseline="-25000" dirty="0">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Applying What We’ve Learned</a:t>
            </a:r>
            <a:endParaRPr lang="en-US" dirty="0">
              <a:latin typeface="Comic Sans MS" pitchFamily="66" charset="0"/>
            </a:endParaRPr>
          </a:p>
        </p:txBody>
      </p:sp>
      <p:sp>
        <p:nvSpPr>
          <p:cNvPr id="3" name="Content Placeholder 2"/>
          <p:cNvSpPr>
            <a:spLocks noGrp="1"/>
          </p:cNvSpPr>
          <p:nvPr>
            <p:ph idx="1"/>
          </p:nvPr>
        </p:nvSpPr>
        <p:spPr>
          <a:xfrm>
            <a:off x="304800" y="1600200"/>
            <a:ext cx="8686800" cy="4525963"/>
          </a:xfrm>
        </p:spPr>
        <p:txBody>
          <a:bodyPr/>
          <a:lstStyle/>
          <a:p>
            <a:r>
              <a:rPr lang="en-US" dirty="0" smtClean="0">
                <a:latin typeface="Comic Sans MS" pitchFamily="66" charset="0"/>
              </a:rPr>
              <a:t>Balance the following equation:</a:t>
            </a:r>
          </a:p>
          <a:p>
            <a:pPr>
              <a:buNone/>
            </a:pPr>
            <a:endParaRPr lang="en-US" dirty="0" smtClean="0">
              <a:latin typeface="Comic Sans MS" pitchFamily="66" charset="0"/>
            </a:endParaRPr>
          </a:p>
          <a:p>
            <a:pPr>
              <a:buNone/>
            </a:pPr>
            <a:r>
              <a:rPr lang="en-US" dirty="0" smtClean="0">
                <a:latin typeface="Comic Sans MS" pitchFamily="66" charset="0"/>
                <a:sym typeface="Wingdings" pitchFamily="2" charset="2"/>
              </a:rPr>
              <a:t>Zn(OH)</a:t>
            </a:r>
            <a:r>
              <a:rPr lang="en-US" baseline="-25000" dirty="0" smtClean="0">
                <a:latin typeface="Comic Sans MS" pitchFamily="66" charset="0"/>
                <a:sym typeface="Wingdings" pitchFamily="2" charset="2"/>
              </a:rPr>
              <a:t>2</a:t>
            </a:r>
            <a:r>
              <a:rPr lang="en-US" dirty="0" smtClean="0">
                <a:latin typeface="Comic Sans MS" pitchFamily="66" charset="0"/>
                <a:sym typeface="Wingdings" pitchFamily="2" charset="2"/>
              </a:rPr>
              <a:t>  +    H</a:t>
            </a:r>
            <a:r>
              <a:rPr lang="en-US" baseline="-25000" dirty="0" smtClean="0">
                <a:latin typeface="Comic Sans MS" pitchFamily="66" charset="0"/>
                <a:sym typeface="Wingdings" pitchFamily="2" charset="2"/>
              </a:rPr>
              <a:t>3</a:t>
            </a:r>
            <a:r>
              <a:rPr lang="en-US" dirty="0" smtClean="0">
                <a:latin typeface="Comic Sans MS" pitchFamily="66" charset="0"/>
                <a:sym typeface="Wingdings" pitchFamily="2" charset="2"/>
              </a:rPr>
              <a:t>PO</a:t>
            </a:r>
            <a:r>
              <a:rPr lang="en-US" baseline="-25000" dirty="0" smtClean="0">
                <a:latin typeface="Comic Sans MS" pitchFamily="66" charset="0"/>
                <a:sym typeface="Wingdings" pitchFamily="2" charset="2"/>
              </a:rPr>
              <a:t>4</a:t>
            </a:r>
            <a:r>
              <a:rPr lang="en-US" dirty="0" smtClean="0">
                <a:latin typeface="Comic Sans MS" pitchFamily="66" charset="0"/>
                <a:sym typeface="Wingdings" pitchFamily="2" charset="2"/>
              </a:rPr>
              <a:t>     Zn</a:t>
            </a:r>
            <a:r>
              <a:rPr lang="en-US" baseline="-25000" dirty="0" smtClean="0">
                <a:latin typeface="Comic Sans MS" pitchFamily="66" charset="0"/>
                <a:sym typeface="Wingdings" pitchFamily="2" charset="2"/>
              </a:rPr>
              <a:t>3</a:t>
            </a:r>
            <a:r>
              <a:rPr lang="en-US" dirty="0" smtClean="0">
                <a:latin typeface="Comic Sans MS" pitchFamily="66" charset="0"/>
                <a:sym typeface="Wingdings" pitchFamily="2" charset="2"/>
              </a:rPr>
              <a:t>(PO</a:t>
            </a:r>
            <a:r>
              <a:rPr lang="en-US" baseline="-25000" dirty="0" smtClean="0">
                <a:latin typeface="Comic Sans MS" pitchFamily="66" charset="0"/>
                <a:sym typeface="Wingdings" pitchFamily="2" charset="2"/>
              </a:rPr>
              <a:t>4</a:t>
            </a:r>
            <a:r>
              <a:rPr lang="en-US" dirty="0" smtClean="0">
                <a:latin typeface="Comic Sans MS" pitchFamily="66" charset="0"/>
                <a:sym typeface="Wingdings" pitchFamily="2" charset="2"/>
              </a:rPr>
              <a:t>)</a:t>
            </a:r>
            <a:r>
              <a:rPr lang="en-US" baseline="-25000" dirty="0" smtClean="0">
                <a:latin typeface="Comic Sans MS" pitchFamily="66" charset="0"/>
                <a:sym typeface="Wingdings" pitchFamily="2" charset="2"/>
              </a:rPr>
              <a:t>2</a:t>
            </a:r>
            <a:r>
              <a:rPr lang="en-US" dirty="0" smtClean="0">
                <a:latin typeface="Comic Sans MS" pitchFamily="66" charset="0"/>
                <a:sym typeface="Wingdings" pitchFamily="2" charset="2"/>
              </a:rPr>
              <a:t>  +    H</a:t>
            </a:r>
            <a:r>
              <a:rPr lang="en-US" baseline="-25000" dirty="0" smtClean="0">
                <a:latin typeface="Comic Sans MS" pitchFamily="66" charset="0"/>
                <a:sym typeface="Wingdings" pitchFamily="2" charset="2"/>
              </a:rPr>
              <a:t>2</a:t>
            </a:r>
            <a:r>
              <a:rPr lang="en-US" dirty="0" smtClean="0">
                <a:latin typeface="Comic Sans MS" pitchFamily="66" charset="0"/>
                <a:sym typeface="Wingdings" pitchFamily="2" charset="2"/>
              </a:rPr>
              <a:t>O</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atin typeface="Comic Sans MS" pitchFamily="66" charset="0"/>
              </a:rPr>
              <a:t>Familiar Vocabulary</a:t>
            </a:r>
          </a:p>
        </p:txBody>
      </p:sp>
      <p:sp>
        <p:nvSpPr>
          <p:cNvPr id="38915" name="Rectangle 3"/>
          <p:cNvSpPr>
            <a:spLocks noGrp="1" noChangeArrowheads="1"/>
          </p:cNvSpPr>
          <p:nvPr>
            <p:ph type="body" idx="1"/>
          </p:nvPr>
        </p:nvSpPr>
        <p:spPr/>
        <p:txBody>
          <a:bodyPr/>
          <a:lstStyle/>
          <a:p>
            <a:pPr>
              <a:lnSpc>
                <a:spcPct val="90000"/>
              </a:lnSpc>
              <a:buFontTx/>
              <a:buNone/>
            </a:pPr>
            <a:r>
              <a:rPr lang="en-US" sz="2800" b="1" u="sng" dirty="0">
                <a:latin typeface="Comic Sans MS" pitchFamily="66" charset="0"/>
              </a:rPr>
              <a:t>molecule</a:t>
            </a:r>
            <a:r>
              <a:rPr lang="en-US" sz="2800" b="1" dirty="0">
                <a:latin typeface="Comic Sans MS" pitchFamily="66" charset="0"/>
              </a:rPr>
              <a:t> </a:t>
            </a:r>
            <a:r>
              <a:rPr lang="en-US" sz="2800" dirty="0">
                <a:latin typeface="Comic Sans MS" pitchFamily="66" charset="0"/>
              </a:rPr>
              <a:t>- a group of atoms bonded together that act as a unit.</a:t>
            </a:r>
            <a:r>
              <a:rPr lang="en-US" sz="2800" b="1" dirty="0">
                <a:latin typeface="Comic Sans MS" pitchFamily="66" charset="0"/>
              </a:rPr>
              <a:t> </a:t>
            </a:r>
          </a:p>
          <a:p>
            <a:pPr>
              <a:lnSpc>
                <a:spcPct val="90000"/>
              </a:lnSpc>
              <a:buFontTx/>
              <a:buNone/>
            </a:pPr>
            <a:r>
              <a:rPr lang="en-US" sz="2800" b="1" dirty="0">
                <a:latin typeface="Comic Sans MS" pitchFamily="66" charset="0"/>
              </a:rPr>
              <a:t>		Ex: H</a:t>
            </a:r>
            <a:r>
              <a:rPr lang="en-US" sz="2800" b="1" baseline="-25000" dirty="0">
                <a:latin typeface="Comic Sans MS" pitchFamily="66" charset="0"/>
              </a:rPr>
              <a:t>2</a:t>
            </a:r>
            <a:r>
              <a:rPr lang="en-US" sz="2800" b="1" dirty="0">
                <a:latin typeface="Comic Sans MS" pitchFamily="66" charset="0"/>
              </a:rPr>
              <a:t>O (water), CO</a:t>
            </a:r>
            <a:r>
              <a:rPr lang="en-US" sz="2800" b="1" baseline="-25000" dirty="0">
                <a:latin typeface="Comic Sans MS" pitchFamily="66" charset="0"/>
              </a:rPr>
              <a:t>2</a:t>
            </a:r>
            <a:r>
              <a:rPr lang="en-US" sz="2800" b="1" dirty="0">
                <a:latin typeface="Comic Sans MS" pitchFamily="66" charset="0"/>
              </a:rPr>
              <a:t> (Carbon dioxide)</a:t>
            </a:r>
          </a:p>
          <a:p>
            <a:pPr>
              <a:lnSpc>
                <a:spcPct val="90000"/>
              </a:lnSpc>
              <a:buFontTx/>
              <a:buNone/>
            </a:pPr>
            <a:endParaRPr lang="en-US" sz="2800" b="1" dirty="0">
              <a:latin typeface="Comic Sans MS" pitchFamily="66" charset="0"/>
            </a:endParaRPr>
          </a:p>
          <a:p>
            <a:pPr>
              <a:lnSpc>
                <a:spcPct val="90000"/>
              </a:lnSpc>
              <a:buFontTx/>
              <a:buNone/>
            </a:pPr>
            <a:r>
              <a:rPr lang="en-US" sz="2800" b="1" u="sng" dirty="0">
                <a:latin typeface="Comic Sans MS" pitchFamily="66" charset="0"/>
              </a:rPr>
              <a:t>Atom</a:t>
            </a:r>
            <a:r>
              <a:rPr lang="en-US" sz="2800" b="1" dirty="0">
                <a:latin typeface="Comic Sans MS" pitchFamily="66" charset="0"/>
              </a:rPr>
              <a:t> </a:t>
            </a:r>
            <a:r>
              <a:rPr lang="en-US" sz="2800" dirty="0">
                <a:latin typeface="Comic Sans MS" pitchFamily="66" charset="0"/>
              </a:rPr>
              <a:t>- the smallest particle of an element that has the properties of </a:t>
            </a:r>
            <a:r>
              <a:rPr lang="en-US" sz="2800" dirty="0" smtClean="0">
                <a:latin typeface="Comic Sans MS" pitchFamily="66" charset="0"/>
              </a:rPr>
              <a:t>that </a:t>
            </a:r>
            <a:r>
              <a:rPr lang="en-US" sz="2800" dirty="0">
                <a:latin typeface="Comic Sans MS" pitchFamily="66" charset="0"/>
              </a:rPr>
              <a:t>element </a:t>
            </a:r>
            <a:endParaRPr lang="en-US" sz="2800" b="1" dirty="0">
              <a:latin typeface="Comic Sans MS" pitchFamily="66" charset="0"/>
            </a:endParaRPr>
          </a:p>
          <a:p>
            <a:pPr>
              <a:lnSpc>
                <a:spcPct val="90000"/>
              </a:lnSpc>
              <a:buFontTx/>
              <a:buNone/>
            </a:pPr>
            <a:endParaRPr lang="en-US" sz="2800" b="1" dirty="0">
              <a:latin typeface="Comic Sans MS" pitchFamily="66" charset="0"/>
            </a:endParaRPr>
          </a:p>
          <a:p>
            <a:pPr>
              <a:lnSpc>
                <a:spcPct val="90000"/>
              </a:lnSpc>
              <a:buFontTx/>
              <a:buNone/>
            </a:pPr>
            <a:r>
              <a:rPr lang="en-US" sz="2800" b="1" u="sng" dirty="0">
                <a:latin typeface="Comic Sans MS" pitchFamily="66" charset="0"/>
              </a:rPr>
              <a:t>Elements </a:t>
            </a:r>
            <a:r>
              <a:rPr lang="en-US" sz="2800" dirty="0">
                <a:latin typeface="Comic Sans MS" pitchFamily="66" charset="0"/>
              </a:rPr>
              <a:t>- pure substances that can not be separated into simpler substances.</a:t>
            </a:r>
            <a:r>
              <a:rPr lang="en-US" sz="2800" b="1" dirty="0">
                <a:latin typeface="Comic Sans MS" pitchFamily="66" charset="0"/>
              </a:rPr>
              <a:t> </a:t>
            </a:r>
          </a:p>
          <a:p>
            <a:pPr>
              <a:lnSpc>
                <a:spcPct val="90000"/>
              </a:lnSpc>
              <a:buFontTx/>
              <a:buNone/>
            </a:pPr>
            <a:r>
              <a:rPr lang="en-US" sz="2800" b="1" dirty="0">
                <a:latin typeface="Comic Sans MS" pitchFamily="66" charset="0"/>
              </a:rPr>
              <a:t>			Ex: N (Nitrogen)</a:t>
            </a:r>
            <a:r>
              <a:rPr lang="en-US" sz="2800" dirty="0">
                <a:latin typeface="Comic Sans MS" pitchFamily="66" charset="0"/>
              </a:rPr>
              <a:t> </a:t>
            </a:r>
            <a:endParaRPr lang="en-US" sz="2800" b="1" dirty="0">
              <a:latin typeface="Comic Sans MS" pitchFamily="66" charset="0"/>
            </a:endParaRPr>
          </a:p>
          <a:p>
            <a:pPr>
              <a:lnSpc>
                <a:spcPct val="90000"/>
              </a:lnSpc>
              <a:buFontTx/>
              <a:buNone/>
            </a:pPr>
            <a:endParaRPr lang="en-US" sz="2800" b="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2000"/>
                                        <p:tgtEl>
                                          <p:spTgt spid="389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fade">
                                      <p:cBhvr>
                                        <p:cTn id="12" dur="2000"/>
                                        <p:tgtEl>
                                          <p:spTgt spid="389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fade">
                                      <p:cBhvr>
                                        <p:cTn id="17" dur="2000"/>
                                        <p:tgtEl>
                                          <p:spTgt spid="389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fade">
                                      <p:cBhvr>
                                        <p:cTn id="22" dur="2000"/>
                                        <p:tgtEl>
                                          <p:spTgt spid="389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fade">
                                      <p:cBhvr>
                                        <p:cTn id="27" dur="2000"/>
                                        <p:tgtEl>
                                          <p:spTgt spid="389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915">
                                            <p:txEl>
                                              <p:pRg st="6" end="6"/>
                                            </p:txEl>
                                          </p:spTgt>
                                        </p:tgtEl>
                                        <p:attrNameLst>
                                          <p:attrName>style.visibility</p:attrName>
                                        </p:attrNameLst>
                                      </p:cBhvr>
                                      <p:to>
                                        <p:strVal val="visible"/>
                                      </p:to>
                                    </p:set>
                                    <p:animEffect transition="in" filter="fade">
                                      <p:cBhvr>
                                        <p:cTn id="32" dur="20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atin typeface="Comic Sans MS" pitchFamily="66" charset="0"/>
              </a:rPr>
              <a:t>Familiar Vocabulary Continued</a:t>
            </a:r>
          </a:p>
        </p:txBody>
      </p:sp>
      <p:sp>
        <p:nvSpPr>
          <p:cNvPr id="50179" name="Rectangle 3"/>
          <p:cNvSpPr>
            <a:spLocks noGrp="1" noChangeArrowheads="1"/>
          </p:cNvSpPr>
          <p:nvPr>
            <p:ph type="body" idx="1"/>
          </p:nvPr>
        </p:nvSpPr>
        <p:spPr/>
        <p:txBody>
          <a:bodyPr/>
          <a:lstStyle/>
          <a:p>
            <a:pPr>
              <a:lnSpc>
                <a:spcPct val="80000"/>
              </a:lnSpc>
              <a:buFontTx/>
              <a:buNone/>
            </a:pPr>
            <a:r>
              <a:rPr lang="en-US" sz="2800" b="1" u="sng" dirty="0">
                <a:latin typeface="Comic Sans MS" pitchFamily="66" charset="0"/>
              </a:rPr>
              <a:t>Compound</a:t>
            </a:r>
            <a:r>
              <a:rPr lang="en-US" sz="2800" b="1" dirty="0">
                <a:latin typeface="Comic Sans MS" pitchFamily="66" charset="0"/>
              </a:rPr>
              <a:t> - </a:t>
            </a:r>
            <a:r>
              <a:rPr lang="en-US" sz="2800" b="1" dirty="0" smtClean="0">
                <a:latin typeface="Comic Sans MS" pitchFamily="66" charset="0"/>
              </a:rPr>
              <a:t>2</a:t>
            </a:r>
            <a:r>
              <a:rPr lang="en-US" sz="2800" dirty="0" smtClean="0">
                <a:latin typeface="Comic Sans MS" pitchFamily="66" charset="0"/>
              </a:rPr>
              <a:t> </a:t>
            </a:r>
            <a:r>
              <a:rPr lang="en-US" sz="2800" dirty="0">
                <a:latin typeface="Comic Sans MS" pitchFamily="66" charset="0"/>
              </a:rPr>
              <a:t>or more </a:t>
            </a:r>
            <a:r>
              <a:rPr lang="en-US" sz="2800" dirty="0">
                <a:solidFill>
                  <a:srgbClr val="EB15CC"/>
                </a:solidFill>
                <a:latin typeface="Comic Sans MS" pitchFamily="66" charset="0"/>
              </a:rPr>
              <a:t>DIFFERENT</a:t>
            </a:r>
            <a:r>
              <a:rPr lang="en-US" sz="2800" dirty="0">
                <a:latin typeface="Comic Sans MS" pitchFamily="66" charset="0"/>
              </a:rPr>
              <a:t> elements combined in a fixed proportion. </a:t>
            </a:r>
            <a:endParaRPr lang="en-US" sz="2800" dirty="0" smtClean="0">
              <a:latin typeface="Comic Sans MS" pitchFamily="66" charset="0"/>
            </a:endParaRPr>
          </a:p>
          <a:p>
            <a:pPr>
              <a:lnSpc>
                <a:spcPct val="80000"/>
              </a:lnSpc>
              <a:buFontTx/>
              <a:buNone/>
            </a:pPr>
            <a:endParaRPr lang="en-US" sz="2800" dirty="0">
              <a:latin typeface="Comic Sans MS" pitchFamily="66" charset="0"/>
            </a:endParaRPr>
          </a:p>
          <a:p>
            <a:pPr>
              <a:lnSpc>
                <a:spcPct val="80000"/>
              </a:lnSpc>
              <a:buFontTx/>
              <a:buNone/>
            </a:pPr>
            <a:r>
              <a:rPr lang="en-US" sz="2800" b="1" dirty="0">
                <a:latin typeface="Comic Sans MS" pitchFamily="66" charset="0"/>
              </a:rPr>
              <a:t>			Ex: Sodium Chloride (salt)</a:t>
            </a:r>
            <a:endParaRPr lang="en-US" sz="2800" dirty="0">
              <a:latin typeface="Comic Sans MS" pitchFamily="66" charset="0"/>
            </a:endParaRPr>
          </a:p>
          <a:p>
            <a:pPr>
              <a:lnSpc>
                <a:spcPct val="80000"/>
              </a:lnSpc>
              <a:buFontTx/>
              <a:buNone/>
            </a:pPr>
            <a:endParaRPr lang="en-US" sz="2800" dirty="0">
              <a:latin typeface="Comic Sans MS" pitchFamily="66" charset="0"/>
            </a:endParaRPr>
          </a:p>
          <a:p>
            <a:pPr>
              <a:lnSpc>
                <a:spcPct val="80000"/>
              </a:lnSpc>
              <a:buFontTx/>
              <a:buNone/>
            </a:pPr>
            <a:r>
              <a:rPr lang="en-US" sz="1800" b="1" dirty="0">
                <a:latin typeface="Comic Sans MS" pitchFamily="66" charset="0"/>
              </a:rPr>
              <a:t>Two important principles to remember:</a:t>
            </a:r>
            <a:r>
              <a:rPr lang="en-US" sz="1800" dirty="0">
                <a:latin typeface="Comic Sans MS" pitchFamily="66" charset="0"/>
              </a:rPr>
              <a:t> </a:t>
            </a:r>
          </a:p>
          <a:p>
            <a:pPr>
              <a:lnSpc>
                <a:spcPct val="80000"/>
              </a:lnSpc>
              <a:buFontTx/>
              <a:buNone/>
            </a:pPr>
            <a:endParaRPr lang="en-US" sz="1800" dirty="0">
              <a:latin typeface="Comic Sans MS" pitchFamily="66" charset="0"/>
            </a:endParaRPr>
          </a:p>
          <a:p>
            <a:pPr>
              <a:lnSpc>
                <a:spcPct val="80000"/>
              </a:lnSpc>
              <a:buFontTx/>
              <a:buAutoNum type="arabicPeriod"/>
            </a:pPr>
            <a:r>
              <a:rPr lang="en-US" sz="1800" dirty="0">
                <a:latin typeface="Comic Sans MS" pitchFamily="66" charset="0"/>
              </a:rPr>
              <a:t>Every chemical compound </a:t>
            </a:r>
            <a:r>
              <a:rPr lang="en-US" sz="1800" dirty="0" smtClean="0">
                <a:latin typeface="Comic Sans MS" pitchFamily="66" charset="0"/>
              </a:rPr>
              <a:t>shown in the chemical equation has </a:t>
            </a:r>
            <a:r>
              <a:rPr lang="en-US" sz="1800" dirty="0">
                <a:latin typeface="Comic Sans MS" pitchFamily="66" charset="0"/>
              </a:rPr>
              <a:t>a formula which </a:t>
            </a:r>
            <a:r>
              <a:rPr lang="en-US" sz="1800" dirty="0" smtClean="0">
                <a:latin typeface="Comic Sans MS" pitchFamily="66" charset="0"/>
              </a:rPr>
              <a:t>will not be altered when </a:t>
            </a:r>
            <a:r>
              <a:rPr lang="en-US" sz="1800" u="sng" dirty="0" smtClean="0">
                <a:solidFill>
                  <a:srgbClr val="EB15CC"/>
                </a:solidFill>
                <a:latin typeface="Comic Sans MS" pitchFamily="66" charset="0"/>
              </a:rPr>
              <a:t>balancing the equation</a:t>
            </a:r>
            <a:r>
              <a:rPr lang="en-US" sz="1800" dirty="0" smtClean="0">
                <a:solidFill>
                  <a:srgbClr val="EB15CC"/>
                </a:solidFill>
                <a:latin typeface="Comic Sans MS" pitchFamily="66" charset="0"/>
              </a:rPr>
              <a:t> </a:t>
            </a:r>
            <a:r>
              <a:rPr lang="en-US" sz="1800" dirty="0" smtClean="0">
                <a:latin typeface="Comic Sans MS" pitchFamily="66" charset="0"/>
              </a:rPr>
              <a:t>(we will see what is meant by a balanced equation in just a few slides) </a:t>
            </a:r>
            <a:endParaRPr lang="en-US" sz="1800" dirty="0">
              <a:latin typeface="Comic Sans MS" pitchFamily="66" charset="0"/>
            </a:endParaRPr>
          </a:p>
          <a:p>
            <a:pPr>
              <a:lnSpc>
                <a:spcPct val="80000"/>
              </a:lnSpc>
              <a:buFontTx/>
              <a:buAutoNum type="arabicPeriod"/>
            </a:pPr>
            <a:endParaRPr lang="en-US" sz="1800" dirty="0">
              <a:latin typeface="Comic Sans MS" pitchFamily="66" charset="0"/>
            </a:endParaRPr>
          </a:p>
          <a:p>
            <a:pPr>
              <a:lnSpc>
                <a:spcPct val="80000"/>
              </a:lnSpc>
              <a:buFontTx/>
              <a:buAutoNum type="arabicPeriod"/>
            </a:pPr>
            <a:r>
              <a:rPr lang="en-US" sz="1800" dirty="0">
                <a:latin typeface="Comic Sans MS" pitchFamily="66" charset="0"/>
              </a:rPr>
              <a:t>A chemical reaction must account for every atom that is </a:t>
            </a:r>
            <a:r>
              <a:rPr lang="en-US" sz="1800" dirty="0" smtClean="0">
                <a:latin typeface="Comic Sans MS" pitchFamily="66" charset="0"/>
              </a:rPr>
              <a:t>used (</a:t>
            </a:r>
            <a:r>
              <a:rPr lang="en-US" sz="1800" dirty="0" smtClean="0">
                <a:solidFill>
                  <a:srgbClr val="EB15CC"/>
                </a:solidFill>
                <a:latin typeface="Comic Sans MS" pitchFamily="66" charset="0"/>
              </a:rPr>
              <a:t>matter is neither created nor destroyed</a:t>
            </a:r>
            <a:r>
              <a:rPr lang="en-US" sz="1800" dirty="0" smtClean="0">
                <a:latin typeface="Comic Sans MS" pitchFamily="66" charset="0"/>
              </a:rPr>
              <a:t>).    </a:t>
            </a:r>
            <a:endParaRPr lang="en-US" sz="1800" dirty="0">
              <a:latin typeface="Comic Sans MS" pitchFamily="66" charset="0"/>
            </a:endParaRPr>
          </a:p>
          <a:p>
            <a:pPr>
              <a:lnSpc>
                <a:spcPct val="80000"/>
              </a:lnSpc>
              <a:buFontTx/>
              <a:buNone/>
            </a:pPr>
            <a:r>
              <a:rPr lang="en-US" sz="1800" dirty="0">
                <a:latin typeface="Comic Sans MS" pitchFamily="66" charset="0"/>
              </a:rPr>
              <a:t>                 </a:t>
            </a:r>
          </a:p>
          <a:p>
            <a:pPr>
              <a:lnSpc>
                <a:spcPct val="80000"/>
              </a:lnSpc>
              <a:buFontTx/>
              <a:buNone/>
            </a:pPr>
            <a:endParaRPr lang="en-US" sz="2800" dirty="0">
              <a:latin typeface="Comic Sans MS" pitchFamily="66" charset="0"/>
            </a:endParaRPr>
          </a:p>
          <a:p>
            <a:pPr>
              <a:lnSpc>
                <a:spcPct val="80000"/>
              </a:lnSpc>
            </a:pPr>
            <a:endParaRPr lang="en-US" sz="10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20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fade">
                                      <p:cBhvr>
                                        <p:cTn id="12" dur="2000"/>
                                        <p:tgtEl>
                                          <p:spTgt spid="501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fade">
                                      <p:cBhvr>
                                        <p:cTn id="17" dur="2000"/>
                                        <p:tgtEl>
                                          <p:spTgt spid="501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0179">
                                            <p:txEl>
                                              <p:pRg st="4" end="4"/>
                                            </p:txEl>
                                          </p:spTgt>
                                        </p:tgtEl>
                                        <p:attrNameLst>
                                          <p:attrName>style.visibility</p:attrName>
                                        </p:attrNameLst>
                                      </p:cBhvr>
                                      <p:to>
                                        <p:strVal val="visible"/>
                                      </p:to>
                                    </p:set>
                                    <p:animEffect transition="in" filter="fade">
                                      <p:cBhvr>
                                        <p:cTn id="22" dur="2000"/>
                                        <p:tgtEl>
                                          <p:spTgt spid="501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179">
                                            <p:txEl>
                                              <p:pRg st="6" end="6"/>
                                            </p:txEl>
                                          </p:spTgt>
                                        </p:tgtEl>
                                        <p:attrNameLst>
                                          <p:attrName>style.visibility</p:attrName>
                                        </p:attrNameLst>
                                      </p:cBhvr>
                                      <p:to>
                                        <p:strVal val="visible"/>
                                      </p:to>
                                    </p:set>
                                    <p:animEffect transition="in" filter="fade">
                                      <p:cBhvr>
                                        <p:cTn id="27" dur="2000"/>
                                        <p:tgtEl>
                                          <p:spTgt spid="5017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0179">
                                            <p:txEl>
                                              <p:pRg st="8" end="8"/>
                                            </p:txEl>
                                          </p:spTgt>
                                        </p:tgtEl>
                                        <p:attrNameLst>
                                          <p:attrName>style.visibility</p:attrName>
                                        </p:attrNameLst>
                                      </p:cBhvr>
                                      <p:to>
                                        <p:strVal val="visible"/>
                                      </p:to>
                                    </p:set>
                                    <p:animEffect transition="in" filter="fade">
                                      <p:cBhvr>
                                        <p:cTn id="32" dur="2000"/>
                                        <p:tgtEl>
                                          <p:spTgt spid="50179">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0179">
                                            <p:txEl>
                                              <p:pRg st="9" end="9"/>
                                            </p:txEl>
                                          </p:spTgt>
                                        </p:tgtEl>
                                        <p:attrNameLst>
                                          <p:attrName>style.visibility</p:attrName>
                                        </p:attrNameLst>
                                      </p:cBhvr>
                                      <p:to>
                                        <p:strVal val="visible"/>
                                      </p:to>
                                    </p:set>
                                    <p:animEffect transition="in" filter="fade">
                                      <p:cBhvr>
                                        <p:cTn id="37" dur="2000"/>
                                        <p:tgtEl>
                                          <p:spTgt spid="501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atin typeface="Comic Sans MS" pitchFamily="66" charset="0"/>
              </a:rPr>
              <a:t>More New Vocabulary</a:t>
            </a:r>
          </a:p>
        </p:txBody>
      </p:sp>
      <p:sp>
        <p:nvSpPr>
          <p:cNvPr id="23555" name="Rectangle 3"/>
          <p:cNvSpPr>
            <a:spLocks noGrp="1" noChangeArrowheads="1"/>
          </p:cNvSpPr>
          <p:nvPr>
            <p:ph type="body" idx="1"/>
          </p:nvPr>
        </p:nvSpPr>
        <p:spPr>
          <a:xfrm>
            <a:off x="457200" y="1371600"/>
            <a:ext cx="8229600" cy="4754563"/>
          </a:xfrm>
        </p:spPr>
        <p:txBody>
          <a:bodyPr/>
          <a:lstStyle/>
          <a:p>
            <a:pPr>
              <a:lnSpc>
                <a:spcPct val="80000"/>
              </a:lnSpc>
              <a:buFontTx/>
              <a:buNone/>
            </a:pPr>
            <a:r>
              <a:rPr lang="en-US" sz="2400" b="1" u="sng" dirty="0">
                <a:latin typeface="Comic Sans MS" pitchFamily="66" charset="0"/>
              </a:rPr>
              <a:t>Coefficient</a:t>
            </a:r>
            <a:r>
              <a:rPr lang="en-US" sz="2400" b="1" dirty="0">
                <a:latin typeface="Comic Sans MS" pitchFamily="66" charset="0"/>
              </a:rPr>
              <a:t> </a:t>
            </a:r>
            <a:r>
              <a:rPr lang="en-US" sz="2400" dirty="0">
                <a:latin typeface="Comic Sans MS" pitchFamily="66" charset="0"/>
              </a:rPr>
              <a:t>-</a:t>
            </a:r>
            <a:r>
              <a:rPr lang="en-US" sz="2400" b="1" dirty="0">
                <a:latin typeface="Comic Sans MS" pitchFamily="66" charset="0"/>
              </a:rPr>
              <a:t> </a:t>
            </a:r>
            <a:r>
              <a:rPr lang="en-US" sz="2400" dirty="0">
                <a:latin typeface="Comic Sans MS" pitchFamily="66" charset="0"/>
              </a:rPr>
              <a:t>a</a:t>
            </a:r>
            <a:r>
              <a:rPr lang="en-US" sz="2400" b="1" dirty="0">
                <a:latin typeface="Comic Sans MS" pitchFamily="66" charset="0"/>
              </a:rPr>
              <a:t> </a:t>
            </a:r>
            <a:r>
              <a:rPr lang="en-US" sz="2400" dirty="0">
                <a:latin typeface="Comic Sans MS" pitchFamily="66" charset="0"/>
              </a:rPr>
              <a:t>number written in front of a compound that tells you the number of molecules of reactants or products.</a:t>
            </a:r>
          </a:p>
          <a:p>
            <a:pPr>
              <a:lnSpc>
                <a:spcPct val="80000"/>
              </a:lnSpc>
              <a:buFontTx/>
              <a:buNone/>
            </a:pPr>
            <a:r>
              <a:rPr lang="en-US" sz="1800" dirty="0">
                <a:latin typeface="Comic Sans MS" pitchFamily="66" charset="0"/>
              </a:rPr>
              <a:t> 				</a:t>
            </a:r>
            <a:r>
              <a:rPr lang="en-US" sz="2400" b="1" dirty="0">
                <a:latin typeface="Comic Sans MS" pitchFamily="66" charset="0"/>
              </a:rPr>
              <a:t>Ex:</a:t>
            </a:r>
            <a:r>
              <a:rPr lang="en-US" sz="2400" dirty="0">
                <a:latin typeface="Comic Sans MS" pitchFamily="66" charset="0"/>
              </a:rPr>
              <a:t> </a:t>
            </a:r>
            <a:r>
              <a:rPr lang="en-US" sz="2400" b="1" u="sng" dirty="0">
                <a:solidFill>
                  <a:srgbClr val="EB15CC"/>
                </a:solidFill>
                <a:latin typeface="Comic Sans MS" pitchFamily="66" charset="0"/>
              </a:rPr>
              <a:t>2</a:t>
            </a:r>
            <a:r>
              <a:rPr lang="en-US" sz="2400" dirty="0">
                <a:latin typeface="Comic Sans MS" pitchFamily="66" charset="0"/>
              </a:rPr>
              <a:t>MgO</a:t>
            </a:r>
            <a:r>
              <a:rPr lang="en-US" sz="1800" dirty="0">
                <a:latin typeface="Comic Sans MS" pitchFamily="66" charset="0"/>
              </a:rPr>
              <a:t> </a:t>
            </a:r>
          </a:p>
          <a:p>
            <a:pPr>
              <a:lnSpc>
                <a:spcPct val="80000"/>
              </a:lnSpc>
              <a:buFontTx/>
              <a:buNone/>
            </a:pPr>
            <a:r>
              <a:rPr lang="en-US" sz="1800" dirty="0">
                <a:latin typeface="Comic Sans MS" pitchFamily="66" charset="0"/>
              </a:rPr>
              <a:t>						2Mg atoms</a:t>
            </a:r>
          </a:p>
          <a:p>
            <a:pPr>
              <a:lnSpc>
                <a:spcPct val="80000"/>
              </a:lnSpc>
              <a:buFontTx/>
              <a:buNone/>
            </a:pPr>
            <a:r>
              <a:rPr lang="en-US" sz="1800" dirty="0">
                <a:latin typeface="Comic Sans MS" pitchFamily="66" charset="0"/>
              </a:rPr>
              <a:t>						2 O atoms</a:t>
            </a:r>
          </a:p>
          <a:p>
            <a:pPr>
              <a:lnSpc>
                <a:spcPct val="80000"/>
              </a:lnSpc>
              <a:buFontTx/>
              <a:buNone/>
            </a:pPr>
            <a:r>
              <a:rPr lang="en-US" sz="1600" dirty="0">
                <a:latin typeface="Comic Sans MS" pitchFamily="66" charset="0"/>
              </a:rPr>
              <a:t>	</a:t>
            </a:r>
            <a:r>
              <a:rPr lang="en-US" sz="1800" dirty="0">
                <a:latin typeface="Comic Sans MS" pitchFamily="66" charset="0"/>
              </a:rPr>
              <a:t>*A coefficient is distributed to </a:t>
            </a:r>
            <a:r>
              <a:rPr lang="en-US" sz="1800" dirty="0">
                <a:solidFill>
                  <a:srgbClr val="EB15CC"/>
                </a:solidFill>
                <a:latin typeface="Comic Sans MS" pitchFamily="66" charset="0"/>
              </a:rPr>
              <a:t>ALL elements </a:t>
            </a:r>
            <a:r>
              <a:rPr lang="en-US" sz="1800" dirty="0">
                <a:latin typeface="Comic Sans MS" pitchFamily="66" charset="0"/>
              </a:rPr>
              <a:t>in a compound</a:t>
            </a:r>
          </a:p>
          <a:p>
            <a:pPr>
              <a:lnSpc>
                <a:spcPct val="80000"/>
              </a:lnSpc>
              <a:buFontTx/>
              <a:buNone/>
            </a:pPr>
            <a:endParaRPr lang="en-US" sz="1800" dirty="0">
              <a:latin typeface="Comic Sans MS" pitchFamily="66" charset="0"/>
            </a:endParaRPr>
          </a:p>
          <a:p>
            <a:pPr>
              <a:lnSpc>
                <a:spcPct val="80000"/>
              </a:lnSpc>
              <a:buFontTx/>
              <a:buNone/>
            </a:pPr>
            <a:r>
              <a:rPr lang="en-US" sz="2400" b="1" u="sng" dirty="0">
                <a:latin typeface="Comic Sans MS" pitchFamily="66" charset="0"/>
              </a:rPr>
              <a:t>Subscript</a:t>
            </a:r>
            <a:r>
              <a:rPr lang="en-US" sz="2400" b="1" dirty="0">
                <a:latin typeface="Comic Sans MS" pitchFamily="66" charset="0"/>
              </a:rPr>
              <a:t> </a:t>
            </a:r>
            <a:r>
              <a:rPr lang="en-US" sz="2400" dirty="0">
                <a:latin typeface="Comic Sans MS" pitchFamily="66" charset="0"/>
              </a:rPr>
              <a:t>- indicate the number of atoms of the element immediately before the subscript. If no subscript appears, one atom of that element is present.</a:t>
            </a:r>
          </a:p>
          <a:p>
            <a:pPr>
              <a:lnSpc>
                <a:spcPct val="80000"/>
              </a:lnSpc>
              <a:buFontTx/>
              <a:buNone/>
            </a:pPr>
            <a:r>
              <a:rPr lang="en-US" sz="1800" b="1" dirty="0">
                <a:latin typeface="Comic Sans MS" pitchFamily="66" charset="0"/>
              </a:rPr>
              <a:t>				</a:t>
            </a:r>
            <a:r>
              <a:rPr lang="en-US" sz="2400" b="1" dirty="0">
                <a:latin typeface="Comic Sans MS" pitchFamily="66" charset="0"/>
              </a:rPr>
              <a:t>Ex:</a:t>
            </a:r>
            <a:r>
              <a:rPr lang="en-US" sz="2400" dirty="0">
                <a:latin typeface="Comic Sans MS" pitchFamily="66" charset="0"/>
              </a:rPr>
              <a:t> NH</a:t>
            </a:r>
            <a:r>
              <a:rPr lang="en-US" sz="2400" b="1" u="sng" baseline="-25000" dirty="0">
                <a:solidFill>
                  <a:srgbClr val="EB15CC"/>
                </a:solidFill>
                <a:latin typeface="Comic Sans MS" pitchFamily="66" charset="0"/>
              </a:rPr>
              <a:t>3</a:t>
            </a:r>
          </a:p>
          <a:p>
            <a:pPr>
              <a:lnSpc>
                <a:spcPct val="80000"/>
              </a:lnSpc>
              <a:buFontTx/>
              <a:buNone/>
            </a:pPr>
            <a:r>
              <a:rPr lang="en-US" sz="1800" dirty="0">
                <a:latin typeface="Comic Sans MS" pitchFamily="66" charset="0"/>
              </a:rPr>
              <a:t>						1 N atom</a:t>
            </a:r>
          </a:p>
          <a:p>
            <a:pPr>
              <a:lnSpc>
                <a:spcPct val="80000"/>
              </a:lnSpc>
              <a:buFontTx/>
              <a:buNone/>
            </a:pPr>
            <a:r>
              <a:rPr lang="en-US" sz="1800" dirty="0">
                <a:latin typeface="Comic Sans MS" pitchFamily="66" charset="0"/>
              </a:rPr>
              <a:t>						3 H atoms</a:t>
            </a:r>
          </a:p>
          <a:p>
            <a:pPr>
              <a:lnSpc>
                <a:spcPct val="80000"/>
              </a:lnSpc>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fade">
                                      <p:cBhvr>
                                        <p:cTn id="12" dur="20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fade">
                                      <p:cBhvr>
                                        <p:cTn id="17" dur="2000"/>
                                        <p:tgtEl>
                                          <p:spTgt spid="235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5">
                                            <p:txEl>
                                              <p:pRg st="2" end="2"/>
                                            </p:txEl>
                                          </p:spTgt>
                                        </p:tgtEl>
                                        <p:attrNameLst>
                                          <p:attrName>style.visibility</p:attrName>
                                        </p:attrNameLst>
                                      </p:cBhvr>
                                      <p:to>
                                        <p:strVal val="visible"/>
                                      </p:to>
                                    </p:set>
                                    <p:animEffect transition="in" filter="fade">
                                      <p:cBhvr>
                                        <p:cTn id="22" dur="2000"/>
                                        <p:tgtEl>
                                          <p:spTgt spid="235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555">
                                            <p:txEl>
                                              <p:pRg st="3" end="3"/>
                                            </p:txEl>
                                          </p:spTgt>
                                        </p:tgtEl>
                                        <p:attrNameLst>
                                          <p:attrName>style.visibility</p:attrName>
                                        </p:attrNameLst>
                                      </p:cBhvr>
                                      <p:to>
                                        <p:strVal val="visible"/>
                                      </p:to>
                                    </p:set>
                                    <p:animEffect transition="in" filter="fade">
                                      <p:cBhvr>
                                        <p:cTn id="27" dur="2000"/>
                                        <p:tgtEl>
                                          <p:spTgt spid="2355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555">
                                            <p:txEl>
                                              <p:pRg st="4" end="4"/>
                                            </p:txEl>
                                          </p:spTgt>
                                        </p:tgtEl>
                                        <p:attrNameLst>
                                          <p:attrName>style.visibility</p:attrName>
                                        </p:attrNameLst>
                                      </p:cBhvr>
                                      <p:to>
                                        <p:strVal val="visible"/>
                                      </p:to>
                                    </p:set>
                                    <p:animEffect transition="in" filter="fade">
                                      <p:cBhvr>
                                        <p:cTn id="32" dur="2000"/>
                                        <p:tgtEl>
                                          <p:spTgt spid="2355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555">
                                            <p:txEl>
                                              <p:pRg st="6" end="6"/>
                                            </p:txEl>
                                          </p:spTgt>
                                        </p:tgtEl>
                                        <p:attrNameLst>
                                          <p:attrName>style.visibility</p:attrName>
                                        </p:attrNameLst>
                                      </p:cBhvr>
                                      <p:to>
                                        <p:strVal val="visible"/>
                                      </p:to>
                                    </p:set>
                                    <p:animEffect transition="in" filter="fade">
                                      <p:cBhvr>
                                        <p:cTn id="37" dur="2000"/>
                                        <p:tgtEl>
                                          <p:spTgt spid="2355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555">
                                            <p:txEl>
                                              <p:pRg st="7" end="7"/>
                                            </p:txEl>
                                          </p:spTgt>
                                        </p:tgtEl>
                                        <p:attrNameLst>
                                          <p:attrName>style.visibility</p:attrName>
                                        </p:attrNameLst>
                                      </p:cBhvr>
                                      <p:to>
                                        <p:strVal val="visible"/>
                                      </p:to>
                                    </p:set>
                                    <p:animEffect transition="in" filter="fade">
                                      <p:cBhvr>
                                        <p:cTn id="42" dur="2000"/>
                                        <p:tgtEl>
                                          <p:spTgt spid="2355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555">
                                            <p:txEl>
                                              <p:pRg st="8" end="8"/>
                                            </p:txEl>
                                          </p:spTgt>
                                        </p:tgtEl>
                                        <p:attrNameLst>
                                          <p:attrName>style.visibility</p:attrName>
                                        </p:attrNameLst>
                                      </p:cBhvr>
                                      <p:to>
                                        <p:strVal val="visible"/>
                                      </p:to>
                                    </p:set>
                                    <p:animEffect transition="in" filter="fade">
                                      <p:cBhvr>
                                        <p:cTn id="47" dur="2000"/>
                                        <p:tgtEl>
                                          <p:spTgt spid="2355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555">
                                            <p:txEl>
                                              <p:pRg st="9" end="9"/>
                                            </p:txEl>
                                          </p:spTgt>
                                        </p:tgtEl>
                                        <p:attrNameLst>
                                          <p:attrName>style.visibility</p:attrName>
                                        </p:attrNameLst>
                                      </p:cBhvr>
                                      <p:to>
                                        <p:strVal val="visible"/>
                                      </p:to>
                                    </p:set>
                                    <p:animEffect transition="in" filter="fade">
                                      <p:cBhvr>
                                        <p:cTn id="52" dur="2000"/>
                                        <p:tgtEl>
                                          <p:spTgt spid="235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304800"/>
            <a:ext cx="8229600" cy="1020763"/>
          </a:xfrm>
        </p:spPr>
        <p:txBody>
          <a:bodyPr/>
          <a:lstStyle/>
          <a:p>
            <a:pPr algn="l"/>
            <a:r>
              <a:rPr lang="en-US" sz="3200" b="1" dirty="0">
                <a:latin typeface="Comic Sans MS" pitchFamily="66" charset="0"/>
              </a:rPr>
              <a:t>For Example:</a:t>
            </a:r>
            <a:r>
              <a:rPr lang="en-US" b="1" dirty="0">
                <a:latin typeface="Comic Sans MS" pitchFamily="66" charset="0"/>
              </a:rPr>
              <a:t>   </a:t>
            </a:r>
            <a:r>
              <a:rPr lang="en-US" b="1" dirty="0">
                <a:solidFill>
                  <a:srgbClr val="FFCC00"/>
                </a:solidFill>
                <a:latin typeface="Comic Sans MS" pitchFamily="66" charset="0"/>
              </a:rPr>
              <a:t>6</a:t>
            </a:r>
            <a:r>
              <a:rPr lang="en-US" b="1" dirty="0">
                <a:latin typeface="Comic Sans MS" pitchFamily="66" charset="0"/>
              </a:rPr>
              <a:t>H</a:t>
            </a:r>
            <a:r>
              <a:rPr lang="en-US" b="1" baseline="-25000" dirty="0">
                <a:solidFill>
                  <a:srgbClr val="EB15CC"/>
                </a:solidFill>
                <a:latin typeface="Comic Sans MS" pitchFamily="66" charset="0"/>
              </a:rPr>
              <a:t>2</a:t>
            </a:r>
            <a:r>
              <a:rPr lang="en-US" b="1" dirty="0">
                <a:latin typeface="Comic Sans MS" pitchFamily="66" charset="0"/>
              </a:rPr>
              <a:t>O</a:t>
            </a:r>
          </a:p>
        </p:txBody>
      </p:sp>
      <p:sp>
        <p:nvSpPr>
          <p:cNvPr id="47107" name="Rectangle 3"/>
          <p:cNvSpPr>
            <a:spLocks noGrp="1" noChangeArrowheads="1"/>
          </p:cNvSpPr>
          <p:nvPr>
            <p:ph type="body" idx="1"/>
          </p:nvPr>
        </p:nvSpPr>
        <p:spPr/>
        <p:txBody>
          <a:bodyPr/>
          <a:lstStyle/>
          <a:p>
            <a:pPr>
              <a:lnSpc>
                <a:spcPct val="80000"/>
              </a:lnSpc>
            </a:pPr>
            <a:r>
              <a:rPr lang="en-US" sz="2400" dirty="0">
                <a:latin typeface="Comic Sans MS" pitchFamily="66" charset="0"/>
              </a:rPr>
              <a:t>the </a:t>
            </a:r>
            <a:r>
              <a:rPr lang="en-US" sz="2400" b="1" dirty="0">
                <a:solidFill>
                  <a:srgbClr val="EB15CC"/>
                </a:solidFill>
                <a:latin typeface="Comic Sans MS" pitchFamily="66" charset="0"/>
              </a:rPr>
              <a:t>subscript 2</a:t>
            </a:r>
            <a:r>
              <a:rPr lang="en-US" sz="2400" dirty="0">
                <a:latin typeface="Comic Sans MS" pitchFamily="66" charset="0"/>
              </a:rPr>
              <a:t> pertains only to the hydrogen</a:t>
            </a:r>
            <a:r>
              <a:rPr lang="en-US" sz="2000" dirty="0">
                <a:latin typeface="Comic Sans MS" pitchFamily="66" charset="0"/>
              </a:rPr>
              <a:t> </a:t>
            </a:r>
          </a:p>
          <a:p>
            <a:pPr>
              <a:lnSpc>
                <a:spcPct val="80000"/>
              </a:lnSpc>
              <a:buFontTx/>
              <a:buNone/>
            </a:pPr>
            <a:endParaRPr lang="en-US" sz="2000" dirty="0">
              <a:latin typeface="Comic Sans MS" pitchFamily="66" charset="0"/>
            </a:endParaRPr>
          </a:p>
          <a:p>
            <a:pPr>
              <a:lnSpc>
                <a:spcPct val="80000"/>
              </a:lnSpc>
            </a:pPr>
            <a:r>
              <a:rPr lang="en-US" sz="2400" dirty="0">
                <a:latin typeface="Comic Sans MS" pitchFamily="66" charset="0"/>
              </a:rPr>
              <a:t>the </a:t>
            </a:r>
            <a:r>
              <a:rPr lang="en-US" sz="2400" b="1" dirty="0">
                <a:solidFill>
                  <a:srgbClr val="FFCC00"/>
                </a:solidFill>
                <a:latin typeface="Comic Sans MS" pitchFamily="66" charset="0"/>
              </a:rPr>
              <a:t>coefficient 6</a:t>
            </a:r>
            <a:r>
              <a:rPr lang="en-US" sz="2400" dirty="0">
                <a:latin typeface="Comic Sans MS" pitchFamily="66" charset="0"/>
              </a:rPr>
              <a:t> pertains to every element in the compound, whether or not they are found in parenthesis.</a:t>
            </a:r>
          </a:p>
          <a:p>
            <a:pPr>
              <a:lnSpc>
                <a:spcPct val="80000"/>
              </a:lnSpc>
              <a:buFontTx/>
              <a:buNone/>
            </a:pPr>
            <a:endParaRPr lang="en-US" sz="2400" dirty="0">
              <a:latin typeface="Comic Sans MS" pitchFamily="66" charset="0"/>
            </a:endParaRPr>
          </a:p>
          <a:p>
            <a:pPr>
              <a:lnSpc>
                <a:spcPct val="80000"/>
              </a:lnSpc>
            </a:pPr>
            <a:r>
              <a:rPr lang="en-US" sz="2400" dirty="0">
                <a:latin typeface="Comic Sans MS" pitchFamily="66" charset="0"/>
              </a:rPr>
              <a:t>The </a:t>
            </a:r>
            <a:r>
              <a:rPr lang="en-US" sz="2400" b="1" dirty="0">
                <a:solidFill>
                  <a:srgbClr val="FFCC00"/>
                </a:solidFill>
                <a:latin typeface="Comic Sans MS" pitchFamily="66" charset="0"/>
              </a:rPr>
              <a:t>coefficient 6</a:t>
            </a:r>
            <a:r>
              <a:rPr lang="en-US" sz="2400" dirty="0">
                <a:latin typeface="Comic Sans MS" pitchFamily="66" charset="0"/>
              </a:rPr>
              <a:t> tells us that there are </a:t>
            </a:r>
            <a:r>
              <a:rPr lang="en-US" sz="2400" b="1" dirty="0">
                <a:solidFill>
                  <a:srgbClr val="FFCC00"/>
                </a:solidFill>
                <a:latin typeface="Comic Sans MS" pitchFamily="66" charset="0"/>
              </a:rPr>
              <a:t>6</a:t>
            </a:r>
            <a:r>
              <a:rPr lang="en-US" sz="2400" b="1" dirty="0">
                <a:latin typeface="Comic Sans MS" pitchFamily="66" charset="0"/>
              </a:rPr>
              <a:t> molecules</a:t>
            </a:r>
            <a:r>
              <a:rPr lang="en-US" sz="2400" dirty="0">
                <a:latin typeface="Comic Sans MS" pitchFamily="66" charset="0"/>
              </a:rPr>
              <a:t> of water,  with a total of </a:t>
            </a:r>
            <a:r>
              <a:rPr lang="en-US" sz="2400" b="1" dirty="0">
                <a:latin typeface="Comic Sans MS" pitchFamily="66" charset="0"/>
              </a:rPr>
              <a:t>12 atoms</a:t>
            </a:r>
            <a:r>
              <a:rPr lang="en-US" sz="2400" dirty="0">
                <a:latin typeface="Comic Sans MS" pitchFamily="66" charset="0"/>
              </a:rPr>
              <a:t> of hydrogen, and </a:t>
            </a:r>
            <a:r>
              <a:rPr lang="en-US" sz="2400" b="1" dirty="0">
                <a:latin typeface="Comic Sans MS" pitchFamily="66" charset="0"/>
              </a:rPr>
              <a:t>6 atoms</a:t>
            </a:r>
            <a:r>
              <a:rPr lang="en-US" sz="2400" dirty="0">
                <a:latin typeface="Comic Sans MS" pitchFamily="66" charset="0"/>
              </a:rPr>
              <a:t> of oxygen.</a:t>
            </a:r>
          </a:p>
          <a:p>
            <a:pPr>
              <a:lnSpc>
                <a:spcPct val="80000"/>
              </a:lnSpc>
              <a:buFontTx/>
              <a:buNone/>
            </a:pPr>
            <a:endParaRPr lang="en-US" sz="2000" dirty="0">
              <a:latin typeface="Comic Sans MS" pitchFamily="66" charset="0"/>
            </a:endParaRPr>
          </a:p>
          <a:p>
            <a:pPr>
              <a:lnSpc>
                <a:spcPct val="80000"/>
              </a:lnSpc>
            </a:pPr>
            <a:r>
              <a:rPr lang="en-US" sz="2400" i="1" dirty="0">
                <a:latin typeface="Comic Sans MS" pitchFamily="66" charset="0"/>
              </a:rPr>
              <a:t>A coefficient pertains to every element in the compound, regardless of parenthesis</a:t>
            </a:r>
            <a:r>
              <a:rPr lang="en-US" sz="2400" dirty="0">
                <a:latin typeface="Comic Sans MS" pitchFamily="66" charset="0"/>
              </a:rPr>
              <a:t>.  You will need to keep this in mind when you check</a:t>
            </a:r>
            <a:r>
              <a:rPr lang="en-US" sz="2400" b="1" dirty="0">
                <a:latin typeface="Comic Sans MS" pitchFamily="66" charset="0"/>
              </a:rPr>
              <a:t> </a:t>
            </a:r>
            <a:r>
              <a:rPr lang="en-US" sz="2400" dirty="0" smtClean="0">
                <a:latin typeface="Comic Sans MS" pitchFamily="66" charset="0"/>
              </a:rPr>
              <a:t>to see if an equation is </a:t>
            </a:r>
            <a:r>
              <a:rPr lang="en-US" sz="2400" b="1" dirty="0" smtClean="0">
                <a:latin typeface="Comic Sans MS" pitchFamily="66" charset="0"/>
              </a:rPr>
              <a:t>balanced. </a:t>
            </a:r>
            <a:endParaRPr lang="en-US" sz="2400" b="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2000"/>
                                        <p:tgtEl>
                                          <p:spTgt spid="471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fade">
                                      <p:cBhvr>
                                        <p:cTn id="12" dur="20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fade">
                                      <p:cBhvr>
                                        <p:cTn id="17" dur="20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7107">
                                            <p:txEl>
                                              <p:pRg st="4" end="4"/>
                                            </p:txEl>
                                          </p:spTgt>
                                        </p:tgtEl>
                                        <p:attrNameLst>
                                          <p:attrName>style.visibility</p:attrName>
                                        </p:attrNameLst>
                                      </p:cBhvr>
                                      <p:to>
                                        <p:strVal val="visible"/>
                                      </p:to>
                                    </p:set>
                                    <p:animEffect transition="in" filter="fade">
                                      <p:cBhvr>
                                        <p:cTn id="22" dur="2000"/>
                                        <p:tgtEl>
                                          <p:spTgt spid="471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7107">
                                            <p:txEl>
                                              <p:pRg st="6" end="6"/>
                                            </p:txEl>
                                          </p:spTgt>
                                        </p:tgtEl>
                                        <p:attrNameLst>
                                          <p:attrName>style.visibility</p:attrName>
                                        </p:attrNameLst>
                                      </p:cBhvr>
                                      <p:to>
                                        <p:strVal val="visible"/>
                                      </p:to>
                                    </p:set>
                                    <p:animEffect transition="in" filter="fade">
                                      <p:cBhvr>
                                        <p:cTn id="27" dur="2000"/>
                                        <p:tgtEl>
                                          <p:spTgt spid="471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457200" y="381000"/>
            <a:ext cx="8229600" cy="6096000"/>
          </a:xfrm>
        </p:spPr>
        <p:txBody>
          <a:bodyPr/>
          <a:lstStyle/>
          <a:p>
            <a:pPr algn="ctr">
              <a:buFontTx/>
              <a:buNone/>
            </a:pPr>
            <a:r>
              <a:rPr lang="en-US" b="1">
                <a:latin typeface="Comic Sans MS" pitchFamily="66" charset="0"/>
              </a:rPr>
              <a:t>Identify the following parts of each chemical formula by:</a:t>
            </a:r>
          </a:p>
          <a:p>
            <a:pPr>
              <a:buFontTx/>
              <a:buNone/>
            </a:pPr>
            <a:endParaRPr lang="en-US" b="1">
              <a:latin typeface="Comic Sans MS" pitchFamily="66" charset="0"/>
            </a:endParaRPr>
          </a:p>
          <a:p>
            <a:r>
              <a:rPr lang="en-US" sz="2800">
                <a:latin typeface="Comic Sans MS" pitchFamily="66" charset="0"/>
              </a:rPr>
              <a:t>circling the subscripts</a:t>
            </a:r>
          </a:p>
          <a:p>
            <a:r>
              <a:rPr lang="en-US" sz="2800">
                <a:latin typeface="Comic Sans MS" pitchFamily="66" charset="0"/>
              </a:rPr>
              <a:t>drawing a square around the coefficients.</a:t>
            </a:r>
          </a:p>
          <a:p>
            <a:pPr>
              <a:buFontTx/>
              <a:buNone/>
            </a:pPr>
            <a:endParaRPr lang="en-US" sz="2800">
              <a:latin typeface="Comic Sans MS" pitchFamily="66" charset="0"/>
            </a:endParaRPr>
          </a:p>
          <a:p>
            <a:pPr>
              <a:buFontTx/>
              <a:buNone/>
            </a:pPr>
            <a:r>
              <a:rPr lang="en-US">
                <a:latin typeface="Comic Sans MS" pitchFamily="66" charset="0"/>
              </a:rPr>
              <a:t>	</a:t>
            </a:r>
            <a:r>
              <a:rPr lang="en-US" sz="3600">
                <a:latin typeface="Comic Sans MS" pitchFamily="66" charset="0"/>
              </a:rPr>
              <a:t>H</a:t>
            </a:r>
            <a:r>
              <a:rPr lang="en-US" sz="3600" baseline="-25000">
                <a:latin typeface="Comic Sans MS" pitchFamily="66" charset="0"/>
              </a:rPr>
              <a:t>2</a:t>
            </a:r>
            <a:r>
              <a:rPr lang="en-US" sz="3600">
                <a:latin typeface="Comic Sans MS" pitchFamily="66" charset="0"/>
              </a:rPr>
              <a:t>	 		2HCl	 	4 O</a:t>
            </a:r>
            <a:r>
              <a:rPr lang="en-US" sz="3600" baseline="-25000">
                <a:latin typeface="Comic Sans MS" pitchFamily="66" charset="0"/>
              </a:rPr>
              <a:t>2</a:t>
            </a:r>
            <a:r>
              <a:rPr lang="en-US" sz="3600">
                <a:latin typeface="Comic Sans MS" pitchFamily="66" charset="0"/>
              </a:rPr>
              <a:t> 		</a:t>
            </a:r>
          </a:p>
          <a:p>
            <a:pPr>
              <a:buFontTx/>
              <a:buNone/>
            </a:pPr>
            <a:r>
              <a:rPr lang="en-US" sz="3600">
                <a:latin typeface="Comic Sans MS" pitchFamily="66" charset="0"/>
              </a:rPr>
              <a:t>	CH</a:t>
            </a:r>
            <a:r>
              <a:rPr lang="en-US" sz="3600" baseline="-25000">
                <a:latin typeface="Comic Sans MS" pitchFamily="66" charset="0"/>
              </a:rPr>
              <a:t>4 </a:t>
            </a:r>
            <a:r>
              <a:rPr lang="en-US" sz="3600">
                <a:latin typeface="Comic Sans MS" pitchFamily="66" charset="0"/>
              </a:rPr>
              <a:t>		3CO</a:t>
            </a:r>
            <a:r>
              <a:rPr lang="en-US" sz="3600" baseline="-25000">
                <a:latin typeface="Comic Sans MS" pitchFamily="66" charset="0"/>
              </a:rPr>
              <a:t>3</a:t>
            </a:r>
            <a:r>
              <a:rPr lang="en-US" sz="3600">
                <a:latin typeface="Comic Sans MS" pitchFamily="66" charset="0"/>
              </a:rPr>
              <a:t>		2NaOH</a:t>
            </a:r>
          </a:p>
          <a:p>
            <a:pPr>
              <a:buFontTx/>
              <a:buNone/>
            </a:pPr>
            <a:endParaRPr lang="en-US">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2000"/>
                                        <p:tgtEl>
                                          <p:spTgt spid="122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0">
                                            <p:txEl>
                                              <p:pRg st="2" end="2"/>
                                            </p:txEl>
                                          </p:spTgt>
                                        </p:tgtEl>
                                        <p:attrNameLst>
                                          <p:attrName>style.visibility</p:attrName>
                                        </p:attrNameLst>
                                      </p:cBhvr>
                                      <p:to>
                                        <p:strVal val="visible"/>
                                      </p:to>
                                    </p:set>
                                    <p:animEffect transition="in" filter="fade">
                                      <p:cBhvr>
                                        <p:cTn id="12" dur="2000"/>
                                        <p:tgtEl>
                                          <p:spTgt spid="1229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0">
                                            <p:txEl>
                                              <p:pRg st="3" end="3"/>
                                            </p:txEl>
                                          </p:spTgt>
                                        </p:tgtEl>
                                        <p:attrNameLst>
                                          <p:attrName>style.visibility</p:attrName>
                                        </p:attrNameLst>
                                      </p:cBhvr>
                                      <p:to>
                                        <p:strVal val="visible"/>
                                      </p:to>
                                    </p:set>
                                    <p:animEffect transition="in" filter="fade">
                                      <p:cBhvr>
                                        <p:cTn id="17" dur="2000"/>
                                        <p:tgtEl>
                                          <p:spTgt spid="1229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0">
                                            <p:txEl>
                                              <p:pRg st="5" end="5"/>
                                            </p:txEl>
                                          </p:spTgt>
                                        </p:tgtEl>
                                        <p:attrNameLst>
                                          <p:attrName>style.visibility</p:attrName>
                                        </p:attrNameLst>
                                      </p:cBhvr>
                                      <p:to>
                                        <p:strVal val="visible"/>
                                      </p:to>
                                    </p:set>
                                    <p:animEffect transition="in" filter="fade">
                                      <p:cBhvr>
                                        <p:cTn id="22" dur="2000"/>
                                        <p:tgtEl>
                                          <p:spTgt spid="1229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0">
                                            <p:txEl>
                                              <p:pRg st="6" end="6"/>
                                            </p:txEl>
                                          </p:spTgt>
                                        </p:tgtEl>
                                        <p:attrNameLst>
                                          <p:attrName>style.visibility</p:attrName>
                                        </p:attrNameLst>
                                      </p:cBhvr>
                                      <p:to>
                                        <p:strVal val="visible"/>
                                      </p:to>
                                    </p:set>
                                    <p:animEffect transition="in" filter="fade">
                                      <p:cBhvr>
                                        <p:cTn id="27" dur="2000"/>
                                        <p:tgtEl>
                                          <p:spTgt spid="122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2800">
                <a:latin typeface="Comic Sans MS" pitchFamily="66" charset="0"/>
              </a:rPr>
              <a:t>List the symbols for the atoms in each formula and give the number of each</a:t>
            </a:r>
          </a:p>
        </p:txBody>
      </p:sp>
      <p:sp>
        <p:nvSpPr>
          <p:cNvPr id="14339" name="Rectangle 3"/>
          <p:cNvSpPr>
            <a:spLocks noGrp="1" noChangeArrowheads="1"/>
          </p:cNvSpPr>
          <p:nvPr>
            <p:ph type="body" idx="1"/>
          </p:nvPr>
        </p:nvSpPr>
        <p:spPr/>
        <p:txBody>
          <a:bodyPr/>
          <a:lstStyle/>
          <a:p>
            <a:pPr>
              <a:buFontTx/>
              <a:buNone/>
            </a:pPr>
            <a:r>
              <a:rPr lang="en-US" dirty="0">
                <a:latin typeface="Comic Sans MS" pitchFamily="66" charset="0"/>
              </a:rPr>
              <a:t>		NH</a:t>
            </a:r>
            <a:r>
              <a:rPr lang="en-US" baseline="-25000" dirty="0">
                <a:latin typeface="Comic Sans MS" pitchFamily="66" charset="0"/>
              </a:rPr>
              <a:t>3			</a:t>
            </a:r>
            <a:r>
              <a:rPr lang="en-US" dirty="0">
                <a:latin typeface="Comic Sans MS" pitchFamily="66" charset="0"/>
              </a:rPr>
              <a:t>C</a:t>
            </a:r>
            <a:r>
              <a:rPr lang="en-US" baseline="-25000" dirty="0">
                <a:latin typeface="Comic Sans MS" pitchFamily="66" charset="0"/>
              </a:rPr>
              <a:t>2</a:t>
            </a:r>
            <a:r>
              <a:rPr lang="en-US" dirty="0">
                <a:latin typeface="Comic Sans MS" pitchFamily="66" charset="0"/>
              </a:rPr>
              <a:t>H</a:t>
            </a:r>
            <a:r>
              <a:rPr lang="en-US" baseline="-25000" dirty="0">
                <a:latin typeface="Comic Sans MS" pitchFamily="66" charset="0"/>
              </a:rPr>
              <a:t>6  		</a:t>
            </a:r>
            <a:r>
              <a:rPr lang="en-US" dirty="0">
                <a:latin typeface="Comic Sans MS" pitchFamily="66" charset="0"/>
              </a:rPr>
              <a:t>2MgO</a:t>
            </a:r>
          </a:p>
          <a:p>
            <a:pPr>
              <a:buFontTx/>
              <a:buNone/>
            </a:pPr>
            <a:r>
              <a:rPr lang="en-US" sz="2800" dirty="0">
                <a:latin typeface="Comic Sans MS" pitchFamily="66" charset="0"/>
              </a:rPr>
              <a:t>		</a:t>
            </a:r>
            <a:r>
              <a:rPr lang="en-US" sz="2400" dirty="0">
                <a:latin typeface="Comic Sans MS" pitchFamily="66" charset="0"/>
              </a:rPr>
              <a:t>N = 1</a:t>
            </a:r>
            <a:r>
              <a:rPr lang="en-US" sz="2400" baseline="-25000" dirty="0">
                <a:latin typeface="Comic Sans MS" pitchFamily="66" charset="0"/>
              </a:rPr>
              <a:t> 			</a:t>
            </a:r>
            <a:r>
              <a:rPr lang="en-US" sz="2400" dirty="0">
                <a:latin typeface="Comic Sans MS" pitchFamily="66" charset="0"/>
              </a:rPr>
              <a:t>C = 2			Mg = 2</a:t>
            </a:r>
            <a:endParaRPr lang="en-US" sz="2400" baseline="-25000" dirty="0">
              <a:latin typeface="Comic Sans MS" pitchFamily="66" charset="0"/>
            </a:endParaRPr>
          </a:p>
          <a:p>
            <a:pPr>
              <a:buFontTx/>
              <a:buNone/>
            </a:pPr>
            <a:r>
              <a:rPr lang="en-US" sz="2400" dirty="0">
                <a:latin typeface="Comic Sans MS" pitchFamily="66" charset="0"/>
              </a:rPr>
              <a:t>		H = 3</a:t>
            </a:r>
            <a:r>
              <a:rPr lang="en-US" sz="2400" baseline="-25000" dirty="0">
                <a:latin typeface="Comic Sans MS" pitchFamily="66" charset="0"/>
              </a:rPr>
              <a:t> 			</a:t>
            </a:r>
            <a:r>
              <a:rPr lang="en-US" sz="2400" dirty="0">
                <a:latin typeface="Comic Sans MS" pitchFamily="66" charset="0"/>
              </a:rPr>
              <a:t>H = 6			  O = 2</a:t>
            </a:r>
          </a:p>
          <a:p>
            <a:pPr>
              <a:buFontTx/>
              <a:buNone/>
            </a:pPr>
            <a:endParaRPr lang="en-US" sz="2400" dirty="0">
              <a:latin typeface="Comic Sans MS" pitchFamily="66" charset="0"/>
            </a:endParaRPr>
          </a:p>
          <a:p>
            <a:pPr>
              <a:buFontTx/>
              <a:buNone/>
            </a:pPr>
            <a:r>
              <a:rPr lang="en-US" dirty="0">
                <a:latin typeface="Comic Sans MS" pitchFamily="66" charset="0"/>
              </a:rPr>
              <a:t>		4P</a:t>
            </a:r>
            <a:r>
              <a:rPr lang="en-US" baseline="-25000" dirty="0">
                <a:latin typeface="Comic Sans MS" pitchFamily="66" charset="0"/>
              </a:rPr>
              <a:t>4</a:t>
            </a:r>
            <a:r>
              <a:rPr lang="en-US" dirty="0">
                <a:latin typeface="Comic Sans MS" pitchFamily="66" charset="0"/>
              </a:rPr>
              <a:t>O</a:t>
            </a:r>
            <a:r>
              <a:rPr lang="en-US" baseline="-25000" dirty="0">
                <a:latin typeface="Comic Sans MS" pitchFamily="66" charset="0"/>
              </a:rPr>
              <a:t>10</a:t>
            </a:r>
            <a:r>
              <a:rPr lang="en-US" dirty="0">
                <a:latin typeface="Comic Sans MS" pitchFamily="66" charset="0"/>
              </a:rPr>
              <a:t>		2H</a:t>
            </a:r>
            <a:r>
              <a:rPr lang="en-US" baseline="-25000" dirty="0">
                <a:latin typeface="Comic Sans MS" pitchFamily="66" charset="0"/>
              </a:rPr>
              <a:t>2</a:t>
            </a:r>
            <a:r>
              <a:rPr lang="en-US" dirty="0">
                <a:latin typeface="Comic Sans MS" pitchFamily="66" charset="0"/>
              </a:rPr>
              <a:t>O</a:t>
            </a:r>
            <a:r>
              <a:rPr lang="en-US" baseline="-25000" dirty="0">
                <a:latin typeface="Comic Sans MS" pitchFamily="66" charset="0"/>
              </a:rPr>
              <a:t>2</a:t>
            </a:r>
          </a:p>
          <a:p>
            <a:pPr>
              <a:buFontTx/>
              <a:buNone/>
            </a:pPr>
            <a:r>
              <a:rPr lang="en-US" dirty="0">
                <a:latin typeface="Comic Sans MS" pitchFamily="66" charset="0"/>
              </a:rPr>
              <a:t>		 </a:t>
            </a:r>
            <a:r>
              <a:rPr lang="en-US" sz="2400" dirty="0">
                <a:latin typeface="Comic Sans MS" pitchFamily="66" charset="0"/>
              </a:rPr>
              <a:t>P = 16		 H = 4</a:t>
            </a:r>
          </a:p>
          <a:p>
            <a:pPr>
              <a:buFontTx/>
              <a:buNone/>
            </a:pPr>
            <a:r>
              <a:rPr lang="en-US" sz="2400" dirty="0">
                <a:latin typeface="Comic Sans MS" pitchFamily="66" charset="0"/>
              </a:rPr>
              <a:t>		 O = 40		 O = 4</a:t>
            </a:r>
          </a:p>
          <a:p>
            <a:pPr>
              <a:buFontTx/>
              <a:buNone/>
            </a:pPr>
            <a:endParaRPr lang="en-US" sz="2400" baseline="-250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fade">
                                      <p:cBhvr>
                                        <p:cTn id="12" dur="20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fade">
                                      <p:cBhvr>
                                        <p:cTn id="17" dur="2000"/>
                                        <p:tgtEl>
                                          <p:spTgt spid="143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Effect transition="in" filter="fade">
                                      <p:cBhvr>
                                        <p:cTn id="22" dur="2000"/>
                                        <p:tgtEl>
                                          <p:spTgt spid="143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fade">
                                      <p:cBhvr>
                                        <p:cTn id="27" dur="20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fade">
                                      <p:cBhvr>
                                        <p:cTn id="32" dur="2000"/>
                                        <p:tgtEl>
                                          <p:spTgt spid="143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fade">
                                      <p:cBhvr>
                                        <p:cTn id="37" dur="20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57200" y="609600"/>
            <a:ext cx="8229600" cy="5516563"/>
          </a:xfrm>
        </p:spPr>
        <p:txBody>
          <a:bodyPr/>
          <a:lstStyle/>
          <a:p>
            <a:pPr>
              <a:lnSpc>
                <a:spcPct val="80000"/>
              </a:lnSpc>
            </a:pPr>
            <a:r>
              <a:rPr lang="en-US" sz="2800" b="1" u="sng" dirty="0">
                <a:latin typeface="Comic Sans MS" pitchFamily="66" charset="0"/>
              </a:rPr>
              <a:t>Law of Conservation of Mass</a:t>
            </a:r>
            <a:r>
              <a:rPr lang="en-US" sz="2800" dirty="0">
                <a:latin typeface="Comic Sans MS" pitchFamily="66" charset="0"/>
              </a:rPr>
              <a:t> states that in a chemical reaction, </a:t>
            </a:r>
            <a:r>
              <a:rPr lang="en-US" sz="2800" dirty="0" smtClean="0">
                <a:latin typeface="Comic Sans MS" pitchFamily="66" charset="0"/>
              </a:rPr>
              <a:t>atoms are neither </a:t>
            </a:r>
            <a:r>
              <a:rPr lang="en-US" sz="2800" dirty="0" smtClean="0">
                <a:solidFill>
                  <a:srgbClr val="EB15CC"/>
                </a:solidFill>
                <a:latin typeface="Comic Sans MS" pitchFamily="66" charset="0"/>
              </a:rPr>
              <a:t>created</a:t>
            </a:r>
            <a:r>
              <a:rPr lang="en-US" sz="2800" dirty="0" smtClean="0">
                <a:latin typeface="Comic Sans MS" pitchFamily="66" charset="0"/>
              </a:rPr>
              <a:t> nor </a:t>
            </a:r>
            <a:r>
              <a:rPr lang="en-US" sz="2800" dirty="0" smtClean="0">
                <a:solidFill>
                  <a:srgbClr val="EB15CC"/>
                </a:solidFill>
                <a:latin typeface="Comic Sans MS" pitchFamily="66" charset="0"/>
              </a:rPr>
              <a:t>destroyed</a:t>
            </a:r>
            <a:r>
              <a:rPr lang="en-US" sz="2800" dirty="0" smtClean="0">
                <a:latin typeface="Comic Sans MS" pitchFamily="66" charset="0"/>
              </a:rPr>
              <a:t>. </a:t>
            </a:r>
          </a:p>
          <a:p>
            <a:pPr lvl="1">
              <a:lnSpc>
                <a:spcPct val="80000"/>
              </a:lnSpc>
            </a:pPr>
            <a:r>
              <a:rPr lang="en-US" sz="2400" dirty="0" smtClean="0">
                <a:latin typeface="Comic Sans MS" pitchFamily="66" charset="0"/>
              </a:rPr>
              <a:t>In other words the </a:t>
            </a:r>
            <a:r>
              <a:rPr lang="en-US" sz="2400" dirty="0">
                <a:latin typeface="Comic Sans MS" pitchFamily="66" charset="0"/>
              </a:rPr>
              <a:t>quantity or amount of each element </a:t>
            </a:r>
            <a:r>
              <a:rPr lang="en-US" sz="2400" b="1" u="sng" dirty="0">
                <a:latin typeface="Comic Sans MS" pitchFamily="66" charset="0"/>
              </a:rPr>
              <a:t>does not </a:t>
            </a:r>
            <a:r>
              <a:rPr lang="en-US" sz="2400" b="1" u="sng" dirty="0" smtClean="0">
                <a:latin typeface="Comic Sans MS" pitchFamily="66" charset="0"/>
              </a:rPr>
              <a:t>change</a:t>
            </a:r>
            <a:r>
              <a:rPr lang="en-US" sz="2400" dirty="0" smtClean="0">
                <a:latin typeface="Comic Sans MS" pitchFamily="66" charset="0"/>
              </a:rPr>
              <a:t> during a chemical reaction. </a:t>
            </a:r>
            <a:r>
              <a:rPr lang="en-US" sz="2800" dirty="0" smtClean="0">
                <a:latin typeface="Comic Sans MS" pitchFamily="66" charset="0"/>
              </a:rPr>
              <a:t> </a:t>
            </a:r>
            <a:endParaRPr lang="en-US" sz="2800" dirty="0">
              <a:latin typeface="Comic Sans MS" pitchFamily="66" charset="0"/>
            </a:endParaRPr>
          </a:p>
          <a:p>
            <a:pPr>
              <a:lnSpc>
                <a:spcPct val="80000"/>
              </a:lnSpc>
            </a:pPr>
            <a:endParaRPr lang="en-US" sz="2800" dirty="0">
              <a:latin typeface="Comic Sans MS" pitchFamily="66" charset="0"/>
            </a:endParaRPr>
          </a:p>
          <a:p>
            <a:pPr>
              <a:lnSpc>
                <a:spcPct val="80000"/>
              </a:lnSpc>
            </a:pPr>
            <a:r>
              <a:rPr lang="en-US" sz="2800" dirty="0">
                <a:latin typeface="Comic Sans MS" pitchFamily="66" charset="0"/>
              </a:rPr>
              <a:t>This means that each side of the equation must represent the same quantity of each  element; in other words have the same number of each kind of atom.</a:t>
            </a:r>
          </a:p>
          <a:p>
            <a:pPr>
              <a:lnSpc>
                <a:spcPct val="80000"/>
              </a:lnSpc>
            </a:pPr>
            <a:endParaRPr lang="en-US" sz="2800" dirty="0">
              <a:latin typeface="Comic Sans MS" pitchFamily="66" charset="0"/>
            </a:endParaRPr>
          </a:p>
          <a:p>
            <a:pPr>
              <a:lnSpc>
                <a:spcPct val="80000"/>
              </a:lnSpc>
            </a:pPr>
            <a:r>
              <a:rPr lang="en-US" sz="2800" b="1" u="sng" dirty="0">
                <a:solidFill>
                  <a:srgbClr val="EB15CC"/>
                </a:solidFill>
                <a:latin typeface="Comic Sans MS" pitchFamily="66" charset="0"/>
              </a:rPr>
              <a:t>Balanced Equation</a:t>
            </a:r>
            <a:r>
              <a:rPr lang="en-US" sz="2800" dirty="0">
                <a:latin typeface="Comic Sans MS" pitchFamily="66" charset="0"/>
              </a:rPr>
              <a:t> </a:t>
            </a:r>
            <a:r>
              <a:rPr lang="en-US" sz="2800" dirty="0" smtClean="0">
                <a:latin typeface="Comic Sans MS" pitchFamily="66" charset="0"/>
              </a:rPr>
              <a:t>– a chemical </a:t>
            </a:r>
            <a:r>
              <a:rPr lang="en-US" sz="2800" dirty="0">
                <a:latin typeface="Comic Sans MS" pitchFamily="66" charset="0"/>
              </a:rPr>
              <a:t>equation in which </a:t>
            </a:r>
            <a:r>
              <a:rPr lang="en-US" sz="2800" dirty="0" smtClean="0">
                <a:latin typeface="Comic Sans MS" pitchFamily="66" charset="0"/>
              </a:rPr>
              <a:t>there is an equal number of each type of atom on both sides of the equation.</a:t>
            </a:r>
            <a:endParaRPr lang="en-US" sz="2800" dirty="0">
              <a:latin typeface="Comic Sans MS" pitchFamily="66" charset="0"/>
            </a:endParaRPr>
          </a:p>
          <a:p>
            <a:pPr>
              <a:lnSpc>
                <a:spcPct val="80000"/>
              </a:lnSpc>
            </a:pPr>
            <a:endParaRPr lang="en-US" sz="28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2000"/>
                                        <p:tgtEl>
                                          <p:spTgt spid="348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fade">
                                      <p:cBhvr>
                                        <p:cTn id="10" dur="2000"/>
                                        <p:tgtEl>
                                          <p:spTgt spid="3481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animEffect transition="in" filter="fade">
                                      <p:cBhvr>
                                        <p:cTn id="15" dur="2000"/>
                                        <p:tgtEl>
                                          <p:spTgt spid="3481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4819">
                                            <p:txEl>
                                              <p:pRg st="5" end="5"/>
                                            </p:txEl>
                                          </p:spTgt>
                                        </p:tgtEl>
                                        <p:attrNameLst>
                                          <p:attrName>style.visibility</p:attrName>
                                        </p:attrNameLst>
                                      </p:cBhvr>
                                      <p:to>
                                        <p:strVal val="visible"/>
                                      </p:to>
                                    </p:set>
                                    <p:animEffect transition="in" filter="fade">
                                      <p:cBhvr>
                                        <p:cTn id="20" dur="2000"/>
                                        <p:tgtEl>
                                          <p:spTgt spid="348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theme/theme1.xml><?xml version="1.0" encoding="utf-8"?>
<a:theme xmlns:a="http://schemas.openxmlformats.org/drawingml/2006/main" name="Chemical Equations slide">
  <a:themeElements>
    <a:clrScheme name="Chemical Equations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emical Equations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hemical Equations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emical Equations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emical Equations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emical Equations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emical Equations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emical Equations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emical Equations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emical Equations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emical Equations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emical Equations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emical Equations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emical Equations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TotalTime>
  <Words>793</Words>
  <Application>Microsoft Office PowerPoint</Application>
  <PresentationFormat>On-screen Show (4:3)</PresentationFormat>
  <Paragraphs>222</Paragraphs>
  <Slides>24</Slides>
  <Notes>24</Notes>
  <HiddenSlides>0</HiddenSlides>
  <MMClips>1</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Chemical Equations slide</vt:lpstr>
      <vt:lpstr>Chapter 8 Chemical Reactions</vt:lpstr>
      <vt:lpstr>New Vocabulary</vt:lpstr>
      <vt:lpstr>Familiar Vocabulary</vt:lpstr>
      <vt:lpstr>Familiar Vocabulary Continued</vt:lpstr>
      <vt:lpstr>More New Vocabulary</vt:lpstr>
      <vt:lpstr>For Example:   6H2O</vt:lpstr>
      <vt:lpstr>Slide 7</vt:lpstr>
      <vt:lpstr>List the symbols for the atoms in each formula and give the number of each</vt:lpstr>
      <vt:lpstr>Slide 9</vt:lpstr>
      <vt:lpstr>Reactants → Products</vt:lpstr>
      <vt:lpstr>Balancing a Chemical Equation</vt:lpstr>
      <vt:lpstr>Balancing Equations Rules</vt:lpstr>
      <vt:lpstr>Slide 13</vt:lpstr>
      <vt:lpstr>Slide 14</vt:lpstr>
      <vt:lpstr>Slide 15</vt:lpstr>
      <vt:lpstr>Slide 16</vt:lpstr>
      <vt:lpstr>Slide 17</vt:lpstr>
      <vt:lpstr> Let’s try another one: </vt:lpstr>
      <vt:lpstr>Review the steps to Balance a Chemical Equation</vt:lpstr>
      <vt:lpstr>Challenge Problem</vt:lpstr>
      <vt:lpstr>Ammonium Sulfide (NH4)2S</vt:lpstr>
      <vt:lpstr>How many atoms of each element are there in one formula unit of barium nitrate? </vt:lpstr>
      <vt:lpstr>More Practice</vt:lpstr>
      <vt:lpstr>Applying What We’ve Learned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Chemical Reactions</dc:title>
  <dc:creator>Cheriann Koski</dc:creator>
  <cp:lastModifiedBy> </cp:lastModifiedBy>
  <cp:revision>17</cp:revision>
  <dcterms:created xsi:type="dcterms:W3CDTF">2010-01-23T14:36:33Z</dcterms:created>
  <dcterms:modified xsi:type="dcterms:W3CDTF">2010-01-24T19:13:25Z</dcterms:modified>
</cp:coreProperties>
</file>